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9" r:id="rId5"/>
    <p:sldId id="267" r:id="rId6"/>
  </p:sldIdLst>
  <p:sldSz cx="21420138" cy="30275213"/>
  <p:notesSz cx="6886575" cy="10017125"/>
  <p:defaultTextStyle>
    <a:defPPr>
      <a:defRPr lang="de-DE"/>
    </a:defPPr>
    <a:lvl1pPr marL="0" algn="l" defTabSz="2481316" rtl="0" eaLnBrk="1" latinLnBrk="0" hangingPunct="1">
      <a:defRPr sz="4884" kern="1200">
        <a:solidFill>
          <a:schemeClr val="tx1"/>
        </a:solidFill>
        <a:latin typeface="+mn-lt"/>
        <a:ea typeface="+mn-ea"/>
        <a:cs typeface="+mn-cs"/>
      </a:defRPr>
    </a:lvl1pPr>
    <a:lvl2pPr marL="1240658" algn="l" defTabSz="2481316" rtl="0" eaLnBrk="1" latinLnBrk="0" hangingPunct="1">
      <a:defRPr sz="4884" kern="1200">
        <a:solidFill>
          <a:schemeClr val="tx1"/>
        </a:solidFill>
        <a:latin typeface="+mn-lt"/>
        <a:ea typeface="+mn-ea"/>
        <a:cs typeface="+mn-cs"/>
      </a:defRPr>
    </a:lvl2pPr>
    <a:lvl3pPr marL="2481316" algn="l" defTabSz="2481316" rtl="0" eaLnBrk="1" latinLnBrk="0" hangingPunct="1">
      <a:defRPr sz="4884" kern="1200">
        <a:solidFill>
          <a:schemeClr val="tx1"/>
        </a:solidFill>
        <a:latin typeface="+mn-lt"/>
        <a:ea typeface="+mn-ea"/>
        <a:cs typeface="+mn-cs"/>
      </a:defRPr>
    </a:lvl3pPr>
    <a:lvl4pPr marL="3721974" algn="l" defTabSz="2481316" rtl="0" eaLnBrk="1" latinLnBrk="0" hangingPunct="1">
      <a:defRPr sz="4884" kern="1200">
        <a:solidFill>
          <a:schemeClr val="tx1"/>
        </a:solidFill>
        <a:latin typeface="+mn-lt"/>
        <a:ea typeface="+mn-ea"/>
        <a:cs typeface="+mn-cs"/>
      </a:defRPr>
    </a:lvl4pPr>
    <a:lvl5pPr marL="4962632" algn="l" defTabSz="2481316" rtl="0" eaLnBrk="1" latinLnBrk="0" hangingPunct="1">
      <a:defRPr sz="4884" kern="1200">
        <a:solidFill>
          <a:schemeClr val="tx1"/>
        </a:solidFill>
        <a:latin typeface="+mn-lt"/>
        <a:ea typeface="+mn-ea"/>
        <a:cs typeface="+mn-cs"/>
      </a:defRPr>
    </a:lvl5pPr>
    <a:lvl6pPr marL="6203290" algn="l" defTabSz="2481316" rtl="0" eaLnBrk="1" latinLnBrk="0" hangingPunct="1">
      <a:defRPr sz="4884" kern="1200">
        <a:solidFill>
          <a:schemeClr val="tx1"/>
        </a:solidFill>
        <a:latin typeface="+mn-lt"/>
        <a:ea typeface="+mn-ea"/>
        <a:cs typeface="+mn-cs"/>
      </a:defRPr>
    </a:lvl6pPr>
    <a:lvl7pPr marL="7443948" algn="l" defTabSz="2481316" rtl="0" eaLnBrk="1" latinLnBrk="0" hangingPunct="1">
      <a:defRPr sz="4884" kern="1200">
        <a:solidFill>
          <a:schemeClr val="tx1"/>
        </a:solidFill>
        <a:latin typeface="+mn-lt"/>
        <a:ea typeface="+mn-ea"/>
        <a:cs typeface="+mn-cs"/>
      </a:defRPr>
    </a:lvl7pPr>
    <a:lvl8pPr marL="8684605" algn="l" defTabSz="2481316" rtl="0" eaLnBrk="1" latinLnBrk="0" hangingPunct="1">
      <a:defRPr sz="4884" kern="1200">
        <a:solidFill>
          <a:schemeClr val="tx1"/>
        </a:solidFill>
        <a:latin typeface="+mn-lt"/>
        <a:ea typeface="+mn-ea"/>
        <a:cs typeface="+mn-cs"/>
      </a:defRPr>
    </a:lvl8pPr>
    <a:lvl9pPr marL="9925263" algn="l" defTabSz="2481316" rtl="0" eaLnBrk="1" latinLnBrk="0" hangingPunct="1">
      <a:defRPr sz="488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2340"/>
    <a:srgbClr val="5C5C5C"/>
    <a:srgbClr val="00B8C8"/>
    <a:srgbClr val="0076C2"/>
    <a:srgbClr val="00A6D6"/>
    <a:srgbClr val="44546A"/>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A65CCB-FB70-4095-AC35-BA4D933BD128}" v="1729" dt="2025-01-28T08:31:58.60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422"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606514" y="4954769"/>
            <a:ext cx="18207117" cy="10540259"/>
          </a:xfrm>
        </p:spPr>
        <p:txBody>
          <a:bodyPr anchor="b"/>
          <a:lstStyle>
            <a:lvl1pPr algn="ctr">
              <a:defRPr sz="14055"/>
            </a:lvl1pPr>
          </a:lstStyle>
          <a:p>
            <a:r>
              <a:rPr lang="de-DE"/>
              <a:t>Titelmasterformat durch Klicken bearbeiten</a:t>
            </a:r>
            <a:endParaRPr lang="en-US"/>
          </a:p>
        </p:txBody>
      </p:sp>
      <p:sp>
        <p:nvSpPr>
          <p:cNvPr id="3" name="Subtitle 2"/>
          <p:cNvSpPr>
            <a:spLocks noGrp="1"/>
          </p:cNvSpPr>
          <p:nvPr>
            <p:ph type="subTitle" idx="1"/>
          </p:nvPr>
        </p:nvSpPr>
        <p:spPr>
          <a:xfrm>
            <a:off x="2677517" y="15901502"/>
            <a:ext cx="16065104" cy="7309499"/>
          </a:xfrm>
        </p:spPr>
        <p:txBody>
          <a:bodyPr/>
          <a:lstStyle>
            <a:lvl1pPr marL="0" indent="0" algn="ctr">
              <a:buNone/>
              <a:defRPr sz="5623"/>
            </a:lvl1pPr>
            <a:lvl2pPr marL="1070928" indent="0" algn="ctr">
              <a:buNone/>
              <a:defRPr sz="4685"/>
            </a:lvl2pPr>
            <a:lvl3pPr marL="2141858" indent="0" algn="ctr">
              <a:buNone/>
              <a:defRPr sz="4218"/>
            </a:lvl3pPr>
            <a:lvl4pPr marL="3212785" indent="0" algn="ctr">
              <a:buNone/>
              <a:defRPr sz="3748"/>
            </a:lvl4pPr>
            <a:lvl5pPr marL="4283714" indent="0" algn="ctr">
              <a:buNone/>
              <a:defRPr sz="3748"/>
            </a:lvl5pPr>
            <a:lvl6pPr marL="5354642" indent="0" algn="ctr">
              <a:buNone/>
              <a:defRPr sz="3748"/>
            </a:lvl6pPr>
            <a:lvl7pPr marL="6425569" indent="0" algn="ctr">
              <a:buNone/>
              <a:defRPr sz="3748"/>
            </a:lvl7pPr>
            <a:lvl8pPr marL="7496498" indent="0" algn="ctr">
              <a:buNone/>
              <a:defRPr sz="3748"/>
            </a:lvl8pPr>
            <a:lvl9pPr marL="8567427" indent="0" algn="ctr">
              <a:buNone/>
              <a:defRPr sz="3748"/>
            </a:lvl9pPr>
          </a:lstStyle>
          <a:p>
            <a:r>
              <a:rPr lang="de-DE"/>
              <a:t>Formatvorlage des Untertitelmasters durch Klicken bearbeiten</a:t>
            </a:r>
            <a:endParaRPr lang="en-US"/>
          </a:p>
        </p:txBody>
      </p:sp>
      <p:sp>
        <p:nvSpPr>
          <p:cNvPr id="4" name="Date Placeholder 3"/>
          <p:cNvSpPr>
            <a:spLocks noGrp="1"/>
          </p:cNvSpPr>
          <p:nvPr>
            <p:ph type="dt" sz="half" idx="10"/>
          </p:nvPr>
        </p:nvSpPr>
        <p:spPr/>
        <p:txBody>
          <a:bodyPr/>
          <a:lstStyle/>
          <a:p>
            <a:fld id="{7CC2E661-3A1E-48C7-87F3-8CCD8B10DC1A}" type="datetimeFigureOut">
              <a:rPr lang="de-DE" smtClean="0"/>
              <a:t>30.01.2025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3948970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Vertical Text Placehold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7CC2E661-3A1E-48C7-87F3-8CCD8B10DC1A}" type="datetimeFigureOut">
              <a:rPr lang="de-DE" smtClean="0"/>
              <a:t>30.01.2025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254147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28789" y="1611875"/>
            <a:ext cx="4618717" cy="25656844"/>
          </a:xfrm>
        </p:spPr>
        <p:txBody>
          <a:bodyPr vert="eaVert"/>
          <a:lstStyle/>
          <a:p>
            <a:r>
              <a:rPr lang="de-DE"/>
              <a:t>Titelmasterformat durch Klicken bearbeiten</a:t>
            </a:r>
            <a:endParaRPr lang="en-US"/>
          </a:p>
        </p:txBody>
      </p:sp>
      <p:sp>
        <p:nvSpPr>
          <p:cNvPr id="3" name="Vertical Text Placeholder 2"/>
          <p:cNvSpPr>
            <a:spLocks noGrp="1"/>
          </p:cNvSpPr>
          <p:nvPr>
            <p:ph type="body" orient="vert" idx="1"/>
          </p:nvPr>
        </p:nvSpPr>
        <p:spPr>
          <a:xfrm>
            <a:off x="1472636" y="1611875"/>
            <a:ext cx="13588400" cy="25656844"/>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7CC2E661-3A1E-48C7-87F3-8CCD8B10DC1A}" type="datetimeFigureOut">
              <a:rPr lang="de-DE" smtClean="0"/>
              <a:t>30.01.2025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649978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7CC2E661-3A1E-48C7-87F3-8CCD8B10DC1A}" type="datetimeFigureOut">
              <a:rPr lang="de-DE" smtClean="0"/>
              <a:t>30.01.2025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272310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61482" y="7547790"/>
            <a:ext cx="18474869" cy="12593646"/>
          </a:xfrm>
        </p:spPr>
        <p:txBody>
          <a:bodyPr anchor="b"/>
          <a:lstStyle>
            <a:lvl1pPr>
              <a:defRPr sz="14055"/>
            </a:lvl1pPr>
          </a:lstStyle>
          <a:p>
            <a:r>
              <a:rPr lang="de-DE"/>
              <a:t>Titelmasterformat durch Klicken bearbeiten</a:t>
            </a:r>
            <a:endParaRPr lang="en-US"/>
          </a:p>
        </p:txBody>
      </p:sp>
      <p:sp>
        <p:nvSpPr>
          <p:cNvPr id="3" name="Text Placeholder 2"/>
          <p:cNvSpPr>
            <a:spLocks noGrp="1"/>
          </p:cNvSpPr>
          <p:nvPr>
            <p:ph type="body" idx="1"/>
          </p:nvPr>
        </p:nvSpPr>
        <p:spPr>
          <a:xfrm>
            <a:off x="1461482" y="20260575"/>
            <a:ext cx="18474869" cy="6622701"/>
          </a:xfrm>
        </p:spPr>
        <p:txBody>
          <a:bodyPr/>
          <a:lstStyle>
            <a:lvl1pPr marL="0" indent="0">
              <a:buNone/>
              <a:defRPr sz="5623">
                <a:solidFill>
                  <a:schemeClr val="tx1"/>
                </a:solidFill>
              </a:defRPr>
            </a:lvl1pPr>
            <a:lvl2pPr marL="1070928" indent="0">
              <a:buNone/>
              <a:defRPr sz="4685">
                <a:solidFill>
                  <a:schemeClr val="tx1">
                    <a:tint val="75000"/>
                  </a:schemeClr>
                </a:solidFill>
              </a:defRPr>
            </a:lvl2pPr>
            <a:lvl3pPr marL="2141858" indent="0">
              <a:buNone/>
              <a:defRPr sz="4218">
                <a:solidFill>
                  <a:schemeClr val="tx1">
                    <a:tint val="75000"/>
                  </a:schemeClr>
                </a:solidFill>
              </a:defRPr>
            </a:lvl3pPr>
            <a:lvl4pPr marL="3212785" indent="0">
              <a:buNone/>
              <a:defRPr sz="3748">
                <a:solidFill>
                  <a:schemeClr val="tx1">
                    <a:tint val="75000"/>
                  </a:schemeClr>
                </a:solidFill>
              </a:defRPr>
            </a:lvl4pPr>
            <a:lvl5pPr marL="4283714" indent="0">
              <a:buNone/>
              <a:defRPr sz="3748">
                <a:solidFill>
                  <a:schemeClr val="tx1">
                    <a:tint val="75000"/>
                  </a:schemeClr>
                </a:solidFill>
              </a:defRPr>
            </a:lvl5pPr>
            <a:lvl6pPr marL="5354642" indent="0">
              <a:buNone/>
              <a:defRPr sz="3748">
                <a:solidFill>
                  <a:schemeClr val="tx1">
                    <a:tint val="75000"/>
                  </a:schemeClr>
                </a:solidFill>
              </a:defRPr>
            </a:lvl6pPr>
            <a:lvl7pPr marL="6425569" indent="0">
              <a:buNone/>
              <a:defRPr sz="3748">
                <a:solidFill>
                  <a:schemeClr val="tx1">
                    <a:tint val="75000"/>
                  </a:schemeClr>
                </a:solidFill>
              </a:defRPr>
            </a:lvl7pPr>
            <a:lvl8pPr marL="7496498" indent="0">
              <a:buNone/>
              <a:defRPr sz="3748">
                <a:solidFill>
                  <a:schemeClr val="tx1">
                    <a:tint val="75000"/>
                  </a:schemeClr>
                </a:solidFill>
              </a:defRPr>
            </a:lvl8pPr>
            <a:lvl9pPr marL="8567427" indent="0">
              <a:buNone/>
              <a:defRPr sz="3748">
                <a:solidFill>
                  <a:schemeClr val="tx1">
                    <a:tint val="75000"/>
                  </a:schemeClr>
                </a:solidFill>
              </a:defRPr>
            </a:lvl9pPr>
          </a:lstStyle>
          <a:p>
            <a:pPr lvl="0"/>
            <a:r>
              <a:rPr lang="de-DE"/>
              <a:t>Textmasterformat bearbeiten</a:t>
            </a:r>
          </a:p>
        </p:txBody>
      </p:sp>
      <p:sp>
        <p:nvSpPr>
          <p:cNvPr id="4" name="Date Placeholder 3"/>
          <p:cNvSpPr>
            <a:spLocks noGrp="1"/>
          </p:cNvSpPr>
          <p:nvPr>
            <p:ph type="dt" sz="half" idx="10"/>
          </p:nvPr>
        </p:nvSpPr>
        <p:spPr/>
        <p:txBody>
          <a:bodyPr/>
          <a:lstStyle/>
          <a:p>
            <a:fld id="{7CC2E661-3A1E-48C7-87F3-8CCD8B10DC1A}" type="datetimeFigureOut">
              <a:rPr lang="de-DE" smtClean="0"/>
              <a:t>30.01.2025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3333156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sz="half" idx="1"/>
          </p:nvPr>
        </p:nvSpPr>
        <p:spPr>
          <a:xfrm>
            <a:off x="1472635" y="8059379"/>
            <a:ext cx="9103559" cy="1920934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10843945" y="8059379"/>
            <a:ext cx="9103559" cy="1920934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fld id="{7CC2E661-3A1E-48C7-87F3-8CCD8B10DC1A}" type="datetimeFigureOut">
              <a:rPr lang="de-DE" smtClean="0"/>
              <a:t>30.01.2025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345453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475427" y="1611882"/>
            <a:ext cx="18474869" cy="5851808"/>
          </a:xfrm>
        </p:spPr>
        <p:txBody>
          <a:bodyPr/>
          <a:lstStyle/>
          <a:p>
            <a:r>
              <a:rPr lang="de-DE"/>
              <a:t>Titelmasterformat durch Klicken bearbeiten</a:t>
            </a:r>
            <a:endParaRPr lang="en-US"/>
          </a:p>
        </p:txBody>
      </p:sp>
      <p:sp>
        <p:nvSpPr>
          <p:cNvPr id="3" name="Text Placeholder 2"/>
          <p:cNvSpPr>
            <a:spLocks noGrp="1"/>
          </p:cNvSpPr>
          <p:nvPr>
            <p:ph type="body" idx="1"/>
          </p:nvPr>
        </p:nvSpPr>
        <p:spPr>
          <a:xfrm>
            <a:off x="1475428" y="7421634"/>
            <a:ext cx="9061721" cy="3637228"/>
          </a:xfrm>
        </p:spPr>
        <p:txBody>
          <a:bodyPr anchor="b"/>
          <a:lstStyle>
            <a:lvl1pPr marL="0" indent="0">
              <a:buNone/>
              <a:defRPr sz="5623" b="1"/>
            </a:lvl1pPr>
            <a:lvl2pPr marL="1070928" indent="0">
              <a:buNone/>
              <a:defRPr sz="4685" b="1"/>
            </a:lvl2pPr>
            <a:lvl3pPr marL="2141858" indent="0">
              <a:buNone/>
              <a:defRPr sz="4218" b="1"/>
            </a:lvl3pPr>
            <a:lvl4pPr marL="3212785" indent="0">
              <a:buNone/>
              <a:defRPr sz="3748" b="1"/>
            </a:lvl4pPr>
            <a:lvl5pPr marL="4283714" indent="0">
              <a:buNone/>
              <a:defRPr sz="3748" b="1"/>
            </a:lvl5pPr>
            <a:lvl6pPr marL="5354642" indent="0">
              <a:buNone/>
              <a:defRPr sz="3748" b="1"/>
            </a:lvl6pPr>
            <a:lvl7pPr marL="6425569" indent="0">
              <a:buNone/>
              <a:defRPr sz="3748" b="1"/>
            </a:lvl7pPr>
            <a:lvl8pPr marL="7496498" indent="0">
              <a:buNone/>
              <a:defRPr sz="3748" b="1"/>
            </a:lvl8pPr>
            <a:lvl9pPr marL="8567427" indent="0">
              <a:buNone/>
              <a:defRPr sz="3748" b="1"/>
            </a:lvl9pPr>
          </a:lstStyle>
          <a:p>
            <a:pPr lvl="0"/>
            <a:r>
              <a:rPr lang="de-DE"/>
              <a:t>Textmasterformat bearbeiten</a:t>
            </a:r>
          </a:p>
        </p:txBody>
      </p:sp>
      <p:sp>
        <p:nvSpPr>
          <p:cNvPr id="4" name="Content Placeholder 3"/>
          <p:cNvSpPr>
            <a:spLocks noGrp="1"/>
          </p:cNvSpPr>
          <p:nvPr>
            <p:ph sz="half" idx="2"/>
          </p:nvPr>
        </p:nvSpPr>
        <p:spPr>
          <a:xfrm>
            <a:off x="1475428" y="11058867"/>
            <a:ext cx="9061721" cy="1626592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4"/>
          <p:cNvSpPr>
            <a:spLocks noGrp="1"/>
          </p:cNvSpPr>
          <p:nvPr>
            <p:ph type="body" sz="quarter" idx="3"/>
          </p:nvPr>
        </p:nvSpPr>
        <p:spPr>
          <a:xfrm>
            <a:off x="10843949" y="7421634"/>
            <a:ext cx="9106349" cy="3637228"/>
          </a:xfrm>
        </p:spPr>
        <p:txBody>
          <a:bodyPr anchor="b"/>
          <a:lstStyle>
            <a:lvl1pPr marL="0" indent="0">
              <a:buNone/>
              <a:defRPr sz="5623" b="1"/>
            </a:lvl1pPr>
            <a:lvl2pPr marL="1070928" indent="0">
              <a:buNone/>
              <a:defRPr sz="4685" b="1"/>
            </a:lvl2pPr>
            <a:lvl3pPr marL="2141858" indent="0">
              <a:buNone/>
              <a:defRPr sz="4218" b="1"/>
            </a:lvl3pPr>
            <a:lvl4pPr marL="3212785" indent="0">
              <a:buNone/>
              <a:defRPr sz="3748" b="1"/>
            </a:lvl4pPr>
            <a:lvl5pPr marL="4283714" indent="0">
              <a:buNone/>
              <a:defRPr sz="3748" b="1"/>
            </a:lvl5pPr>
            <a:lvl6pPr marL="5354642" indent="0">
              <a:buNone/>
              <a:defRPr sz="3748" b="1"/>
            </a:lvl6pPr>
            <a:lvl7pPr marL="6425569" indent="0">
              <a:buNone/>
              <a:defRPr sz="3748" b="1"/>
            </a:lvl7pPr>
            <a:lvl8pPr marL="7496498" indent="0">
              <a:buNone/>
              <a:defRPr sz="3748" b="1"/>
            </a:lvl8pPr>
            <a:lvl9pPr marL="8567427" indent="0">
              <a:buNone/>
              <a:defRPr sz="3748" b="1"/>
            </a:lvl9pPr>
          </a:lstStyle>
          <a:p>
            <a:pPr lvl="0"/>
            <a:r>
              <a:rPr lang="de-DE"/>
              <a:t>Textmasterformat bearbeiten</a:t>
            </a:r>
          </a:p>
        </p:txBody>
      </p:sp>
      <p:sp>
        <p:nvSpPr>
          <p:cNvPr id="6" name="Content Placeholder 5"/>
          <p:cNvSpPr>
            <a:spLocks noGrp="1"/>
          </p:cNvSpPr>
          <p:nvPr>
            <p:ph sz="quarter" idx="4"/>
          </p:nvPr>
        </p:nvSpPr>
        <p:spPr>
          <a:xfrm>
            <a:off x="10843949" y="11058867"/>
            <a:ext cx="9106349" cy="1626592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7CC2E661-3A1E-48C7-87F3-8CCD8B10DC1A}" type="datetimeFigureOut">
              <a:rPr lang="de-DE" smtClean="0"/>
              <a:t>30.01.2025</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90666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Date Placeholder 2"/>
          <p:cNvSpPr>
            <a:spLocks noGrp="1"/>
          </p:cNvSpPr>
          <p:nvPr>
            <p:ph type="dt" sz="half" idx="10"/>
          </p:nvPr>
        </p:nvSpPr>
        <p:spPr/>
        <p:txBody>
          <a:bodyPr/>
          <a:lstStyle/>
          <a:p>
            <a:fld id="{7CC2E661-3A1E-48C7-87F3-8CCD8B10DC1A}" type="datetimeFigureOut">
              <a:rPr lang="de-DE" smtClean="0"/>
              <a:t>30.01.2025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1131891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2E661-3A1E-48C7-87F3-8CCD8B10DC1A}" type="datetimeFigureOut">
              <a:rPr lang="de-DE" smtClean="0"/>
              <a:t>30.01.2025</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3003007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75424" y="2018349"/>
            <a:ext cx="6908552" cy="7064216"/>
          </a:xfrm>
        </p:spPr>
        <p:txBody>
          <a:bodyPr anchor="b"/>
          <a:lstStyle>
            <a:lvl1pPr>
              <a:defRPr sz="7495"/>
            </a:lvl1pPr>
          </a:lstStyle>
          <a:p>
            <a:r>
              <a:rPr lang="de-DE"/>
              <a:t>Titelmasterformat durch Klicken bearbeiten</a:t>
            </a:r>
            <a:endParaRPr lang="en-US"/>
          </a:p>
        </p:txBody>
      </p:sp>
      <p:sp>
        <p:nvSpPr>
          <p:cNvPr id="3" name="Content Placeholder 2"/>
          <p:cNvSpPr>
            <a:spLocks noGrp="1"/>
          </p:cNvSpPr>
          <p:nvPr>
            <p:ph idx="1"/>
          </p:nvPr>
        </p:nvSpPr>
        <p:spPr>
          <a:xfrm>
            <a:off x="9106352" y="4359081"/>
            <a:ext cx="10843945" cy="21515023"/>
          </a:xfrm>
        </p:spPr>
        <p:txBody>
          <a:bodyPr/>
          <a:lstStyle>
            <a:lvl1pPr>
              <a:defRPr sz="7495"/>
            </a:lvl1pPr>
            <a:lvl2pPr>
              <a:defRPr sz="6558"/>
            </a:lvl2pPr>
            <a:lvl3pPr>
              <a:defRPr sz="5623"/>
            </a:lvl3pPr>
            <a:lvl4pPr>
              <a:defRPr sz="4685"/>
            </a:lvl4pPr>
            <a:lvl5pPr>
              <a:defRPr sz="4685"/>
            </a:lvl5pPr>
            <a:lvl6pPr>
              <a:defRPr sz="4685"/>
            </a:lvl6pPr>
            <a:lvl7pPr>
              <a:defRPr sz="4685"/>
            </a:lvl7pPr>
            <a:lvl8pPr>
              <a:defRPr sz="4685"/>
            </a:lvl8pPr>
            <a:lvl9pPr>
              <a:defRPr sz="4685"/>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p:cNvSpPr>
            <a:spLocks noGrp="1"/>
          </p:cNvSpPr>
          <p:nvPr>
            <p:ph type="body" sz="half" idx="2"/>
          </p:nvPr>
        </p:nvSpPr>
        <p:spPr>
          <a:xfrm>
            <a:off x="1475424" y="9082565"/>
            <a:ext cx="6908552" cy="16826572"/>
          </a:xfrm>
        </p:spPr>
        <p:txBody>
          <a:bodyPr/>
          <a:lstStyle>
            <a:lvl1pPr marL="0" indent="0">
              <a:buNone/>
              <a:defRPr sz="3748"/>
            </a:lvl1pPr>
            <a:lvl2pPr marL="1070928" indent="0">
              <a:buNone/>
              <a:defRPr sz="3281"/>
            </a:lvl2pPr>
            <a:lvl3pPr marL="2141858" indent="0">
              <a:buNone/>
              <a:defRPr sz="2811"/>
            </a:lvl3pPr>
            <a:lvl4pPr marL="3212785" indent="0">
              <a:buNone/>
              <a:defRPr sz="2343"/>
            </a:lvl4pPr>
            <a:lvl5pPr marL="4283714" indent="0">
              <a:buNone/>
              <a:defRPr sz="2343"/>
            </a:lvl5pPr>
            <a:lvl6pPr marL="5354642" indent="0">
              <a:buNone/>
              <a:defRPr sz="2343"/>
            </a:lvl6pPr>
            <a:lvl7pPr marL="6425569" indent="0">
              <a:buNone/>
              <a:defRPr sz="2343"/>
            </a:lvl7pPr>
            <a:lvl8pPr marL="7496498" indent="0">
              <a:buNone/>
              <a:defRPr sz="2343"/>
            </a:lvl8pPr>
            <a:lvl9pPr marL="8567427" indent="0">
              <a:buNone/>
              <a:defRPr sz="2343"/>
            </a:lvl9pPr>
          </a:lstStyle>
          <a:p>
            <a:pPr lvl="0"/>
            <a:r>
              <a:rPr lang="de-DE"/>
              <a:t>Textmasterformat bearbeiten</a:t>
            </a:r>
          </a:p>
        </p:txBody>
      </p:sp>
      <p:sp>
        <p:nvSpPr>
          <p:cNvPr id="5" name="Date Placeholder 4"/>
          <p:cNvSpPr>
            <a:spLocks noGrp="1"/>
          </p:cNvSpPr>
          <p:nvPr>
            <p:ph type="dt" sz="half" idx="10"/>
          </p:nvPr>
        </p:nvSpPr>
        <p:spPr/>
        <p:txBody>
          <a:bodyPr/>
          <a:lstStyle/>
          <a:p>
            <a:fld id="{7CC2E661-3A1E-48C7-87F3-8CCD8B10DC1A}" type="datetimeFigureOut">
              <a:rPr lang="de-DE" smtClean="0"/>
              <a:t>30.01.2025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1465446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75424" y="2018349"/>
            <a:ext cx="6908552" cy="7064216"/>
          </a:xfrm>
        </p:spPr>
        <p:txBody>
          <a:bodyPr anchor="b"/>
          <a:lstStyle>
            <a:lvl1pPr>
              <a:defRPr sz="7495"/>
            </a:lvl1pPr>
          </a:lstStyle>
          <a:p>
            <a:r>
              <a:rPr lang="de-DE"/>
              <a:t>Titelmasterformat durch Klicken bearbeiten</a:t>
            </a:r>
            <a:endParaRPr lang="en-US"/>
          </a:p>
        </p:txBody>
      </p:sp>
      <p:sp>
        <p:nvSpPr>
          <p:cNvPr id="3" name="Picture Placeholder 2"/>
          <p:cNvSpPr>
            <a:spLocks noGrp="1" noChangeAspect="1"/>
          </p:cNvSpPr>
          <p:nvPr>
            <p:ph type="pic" idx="1"/>
          </p:nvPr>
        </p:nvSpPr>
        <p:spPr>
          <a:xfrm>
            <a:off x="9106352" y="4359081"/>
            <a:ext cx="10843945" cy="21515023"/>
          </a:xfrm>
        </p:spPr>
        <p:txBody>
          <a:bodyPr anchor="t"/>
          <a:lstStyle>
            <a:lvl1pPr marL="0" indent="0">
              <a:buNone/>
              <a:defRPr sz="7495"/>
            </a:lvl1pPr>
            <a:lvl2pPr marL="1070928" indent="0">
              <a:buNone/>
              <a:defRPr sz="6558"/>
            </a:lvl2pPr>
            <a:lvl3pPr marL="2141858" indent="0">
              <a:buNone/>
              <a:defRPr sz="5623"/>
            </a:lvl3pPr>
            <a:lvl4pPr marL="3212785" indent="0">
              <a:buNone/>
              <a:defRPr sz="4685"/>
            </a:lvl4pPr>
            <a:lvl5pPr marL="4283714" indent="0">
              <a:buNone/>
              <a:defRPr sz="4685"/>
            </a:lvl5pPr>
            <a:lvl6pPr marL="5354642" indent="0">
              <a:buNone/>
              <a:defRPr sz="4685"/>
            </a:lvl6pPr>
            <a:lvl7pPr marL="6425569" indent="0">
              <a:buNone/>
              <a:defRPr sz="4685"/>
            </a:lvl7pPr>
            <a:lvl8pPr marL="7496498" indent="0">
              <a:buNone/>
              <a:defRPr sz="4685"/>
            </a:lvl8pPr>
            <a:lvl9pPr marL="8567427" indent="0">
              <a:buNone/>
              <a:defRPr sz="4685"/>
            </a:lvl9pPr>
          </a:lstStyle>
          <a:p>
            <a:r>
              <a:rPr lang="de-DE"/>
              <a:t>Bild durch Klicken auf Symbol hinzufügen</a:t>
            </a:r>
            <a:endParaRPr lang="en-US"/>
          </a:p>
        </p:txBody>
      </p:sp>
      <p:sp>
        <p:nvSpPr>
          <p:cNvPr id="4" name="Text Placeholder 3"/>
          <p:cNvSpPr>
            <a:spLocks noGrp="1"/>
          </p:cNvSpPr>
          <p:nvPr>
            <p:ph type="body" sz="half" idx="2"/>
          </p:nvPr>
        </p:nvSpPr>
        <p:spPr>
          <a:xfrm>
            <a:off x="1475424" y="9082565"/>
            <a:ext cx="6908552" cy="16826572"/>
          </a:xfrm>
        </p:spPr>
        <p:txBody>
          <a:bodyPr/>
          <a:lstStyle>
            <a:lvl1pPr marL="0" indent="0">
              <a:buNone/>
              <a:defRPr sz="3748"/>
            </a:lvl1pPr>
            <a:lvl2pPr marL="1070928" indent="0">
              <a:buNone/>
              <a:defRPr sz="3281"/>
            </a:lvl2pPr>
            <a:lvl3pPr marL="2141858" indent="0">
              <a:buNone/>
              <a:defRPr sz="2811"/>
            </a:lvl3pPr>
            <a:lvl4pPr marL="3212785" indent="0">
              <a:buNone/>
              <a:defRPr sz="2343"/>
            </a:lvl4pPr>
            <a:lvl5pPr marL="4283714" indent="0">
              <a:buNone/>
              <a:defRPr sz="2343"/>
            </a:lvl5pPr>
            <a:lvl6pPr marL="5354642" indent="0">
              <a:buNone/>
              <a:defRPr sz="2343"/>
            </a:lvl6pPr>
            <a:lvl7pPr marL="6425569" indent="0">
              <a:buNone/>
              <a:defRPr sz="2343"/>
            </a:lvl7pPr>
            <a:lvl8pPr marL="7496498" indent="0">
              <a:buNone/>
              <a:defRPr sz="2343"/>
            </a:lvl8pPr>
            <a:lvl9pPr marL="8567427" indent="0">
              <a:buNone/>
              <a:defRPr sz="2343"/>
            </a:lvl9pPr>
          </a:lstStyle>
          <a:p>
            <a:pPr lvl="0"/>
            <a:r>
              <a:rPr lang="de-DE"/>
              <a:t>Textmasterformat bearbeiten</a:t>
            </a:r>
          </a:p>
        </p:txBody>
      </p:sp>
      <p:sp>
        <p:nvSpPr>
          <p:cNvPr id="5" name="Date Placeholder 4"/>
          <p:cNvSpPr>
            <a:spLocks noGrp="1"/>
          </p:cNvSpPr>
          <p:nvPr>
            <p:ph type="dt" sz="half" idx="10"/>
          </p:nvPr>
        </p:nvSpPr>
        <p:spPr/>
        <p:txBody>
          <a:bodyPr/>
          <a:lstStyle/>
          <a:p>
            <a:fld id="{7CC2E661-3A1E-48C7-87F3-8CCD8B10DC1A}" type="datetimeFigureOut">
              <a:rPr lang="de-DE" smtClean="0"/>
              <a:t>30.01.2025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67184F0-F958-4D51-90A2-D1E5400F6146}" type="slidenum">
              <a:rPr lang="de-DE" smtClean="0"/>
              <a:t>‹Nr.›</a:t>
            </a:fld>
            <a:endParaRPr lang="de-DE"/>
          </a:p>
        </p:txBody>
      </p:sp>
    </p:spTree>
    <p:extLst>
      <p:ext uri="{BB962C8B-B14F-4D97-AF65-F5344CB8AC3E}">
        <p14:creationId xmlns:p14="http://schemas.microsoft.com/office/powerpoint/2010/main" val="122282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2638" y="1611882"/>
            <a:ext cx="18474869" cy="5851808"/>
          </a:xfrm>
          <a:prstGeom prst="rect">
            <a:avLst/>
          </a:prstGeom>
        </p:spPr>
        <p:txBody>
          <a:bodyPr vert="horz" lIns="91440" tIns="45720" rIns="91440" bIns="45720" rtlCol="0" anchor="ctr">
            <a:normAutofit/>
          </a:bodyPr>
          <a:lstStyle/>
          <a:p>
            <a:r>
              <a:rPr lang="de-DE"/>
              <a:t>Titelmasterformat durch Klicken bearbeiten</a:t>
            </a:r>
            <a:endParaRPr lang="en-US"/>
          </a:p>
        </p:txBody>
      </p:sp>
      <p:sp>
        <p:nvSpPr>
          <p:cNvPr id="3" name="Text Placeholder 2"/>
          <p:cNvSpPr>
            <a:spLocks noGrp="1"/>
          </p:cNvSpPr>
          <p:nvPr>
            <p:ph type="body" idx="1"/>
          </p:nvPr>
        </p:nvSpPr>
        <p:spPr>
          <a:xfrm>
            <a:off x="1472638" y="8059379"/>
            <a:ext cx="18474869" cy="19209345"/>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1472638" y="28060646"/>
            <a:ext cx="4819531" cy="1611875"/>
          </a:xfrm>
          <a:prstGeom prst="rect">
            <a:avLst/>
          </a:prstGeom>
        </p:spPr>
        <p:txBody>
          <a:bodyPr vert="horz" lIns="91440" tIns="45720" rIns="91440" bIns="45720" rtlCol="0" anchor="ctr"/>
          <a:lstStyle>
            <a:lvl1pPr algn="l">
              <a:defRPr sz="2811">
                <a:solidFill>
                  <a:schemeClr val="tx1">
                    <a:tint val="75000"/>
                  </a:schemeClr>
                </a:solidFill>
              </a:defRPr>
            </a:lvl1pPr>
          </a:lstStyle>
          <a:p>
            <a:fld id="{7CC2E661-3A1E-48C7-87F3-8CCD8B10DC1A}" type="datetimeFigureOut">
              <a:rPr lang="de-DE" smtClean="0"/>
              <a:t>30.01.2025</a:t>
            </a:fld>
            <a:endParaRPr lang="de-DE"/>
          </a:p>
        </p:txBody>
      </p:sp>
      <p:sp>
        <p:nvSpPr>
          <p:cNvPr id="5" name="Footer Placeholder 4"/>
          <p:cNvSpPr>
            <a:spLocks noGrp="1"/>
          </p:cNvSpPr>
          <p:nvPr>
            <p:ph type="ftr" sz="quarter" idx="3"/>
          </p:nvPr>
        </p:nvSpPr>
        <p:spPr>
          <a:xfrm>
            <a:off x="7095424" y="28060646"/>
            <a:ext cx="7229297" cy="1611875"/>
          </a:xfrm>
          <a:prstGeom prst="rect">
            <a:avLst/>
          </a:prstGeom>
        </p:spPr>
        <p:txBody>
          <a:bodyPr vert="horz" lIns="91440" tIns="45720" rIns="91440" bIns="45720" rtlCol="0" anchor="ctr"/>
          <a:lstStyle>
            <a:lvl1pPr algn="ctr">
              <a:defRPr sz="2811">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5127975" y="28060646"/>
            <a:ext cx="4819531" cy="1611875"/>
          </a:xfrm>
          <a:prstGeom prst="rect">
            <a:avLst/>
          </a:prstGeom>
        </p:spPr>
        <p:txBody>
          <a:bodyPr vert="horz" lIns="91440" tIns="45720" rIns="91440" bIns="45720" rtlCol="0" anchor="ctr"/>
          <a:lstStyle>
            <a:lvl1pPr algn="r">
              <a:defRPr sz="2811">
                <a:solidFill>
                  <a:schemeClr val="tx1">
                    <a:tint val="75000"/>
                  </a:schemeClr>
                </a:solidFill>
              </a:defRPr>
            </a:lvl1pPr>
          </a:lstStyle>
          <a:p>
            <a:fld id="{167184F0-F958-4D51-90A2-D1E5400F6146}" type="slidenum">
              <a:rPr lang="de-DE" smtClean="0"/>
              <a:t>‹Nr.›</a:t>
            </a:fld>
            <a:endParaRPr lang="de-DE"/>
          </a:p>
        </p:txBody>
      </p:sp>
    </p:spTree>
    <p:extLst>
      <p:ext uri="{BB962C8B-B14F-4D97-AF65-F5344CB8AC3E}">
        <p14:creationId xmlns:p14="http://schemas.microsoft.com/office/powerpoint/2010/main" val="1626460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41858" rtl="0" eaLnBrk="1" latinLnBrk="0" hangingPunct="1">
        <a:lnSpc>
          <a:spcPct val="90000"/>
        </a:lnSpc>
        <a:spcBef>
          <a:spcPct val="0"/>
        </a:spcBef>
        <a:buNone/>
        <a:defRPr sz="10307" kern="1200">
          <a:solidFill>
            <a:schemeClr val="tx1"/>
          </a:solidFill>
          <a:latin typeface="+mj-lt"/>
          <a:ea typeface="+mj-ea"/>
          <a:cs typeface="+mj-cs"/>
        </a:defRPr>
      </a:lvl1pPr>
    </p:titleStyle>
    <p:bodyStyle>
      <a:lvl1pPr marL="535465" indent="-535465" algn="l" defTabSz="2141858" rtl="0" eaLnBrk="1" latinLnBrk="0" hangingPunct="1">
        <a:lnSpc>
          <a:spcPct val="90000"/>
        </a:lnSpc>
        <a:spcBef>
          <a:spcPts val="2343"/>
        </a:spcBef>
        <a:buFont typeface="Arial" panose="020B0604020202020204" pitchFamily="34" charset="0"/>
        <a:buChar char="•"/>
        <a:defRPr sz="6558" kern="1200">
          <a:solidFill>
            <a:schemeClr val="tx1"/>
          </a:solidFill>
          <a:latin typeface="+mn-lt"/>
          <a:ea typeface="+mn-ea"/>
          <a:cs typeface="+mn-cs"/>
        </a:defRPr>
      </a:lvl1pPr>
      <a:lvl2pPr marL="1606394" indent="-535465" algn="l" defTabSz="2141858" rtl="0" eaLnBrk="1" latinLnBrk="0" hangingPunct="1">
        <a:lnSpc>
          <a:spcPct val="90000"/>
        </a:lnSpc>
        <a:spcBef>
          <a:spcPts val="1170"/>
        </a:spcBef>
        <a:buFont typeface="Arial" panose="020B0604020202020204" pitchFamily="34" charset="0"/>
        <a:buChar char="•"/>
        <a:defRPr sz="5623" kern="1200">
          <a:solidFill>
            <a:schemeClr val="tx1"/>
          </a:solidFill>
          <a:latin typeface="+mn-lt"/>
          <a:ea typeface="+mn-ea"/>
          <a:cs typeface="+mn-cs"/>
        </a:defRPr>
      </a:lvl2pPr>
      <a:lvl3pPr marL="2677322" indent="-535465" algn="l" defTabSz="2141858" rtl="0" eaLnBrk="1" latinLnBrk="0" hangingPunct="1">
        <a:lnSpc>
          <a:spcPct val="90000"/>
        </a:lnSpc>
        <a:spcBef>
          <a:spcPts val="1170"/>
        </a:spcBef>
        <a:buFont typeface="Arial" panose="020B0604020202020204" pitchFamily="34" charset="0"/>
        <a:buChar char="•"/>
        <a:defRPr sz="4685" kern="1200">
          <a:solidFill>
            <a:schemeClr val="tx1"/>
          </a:solidFill>
          <a:latin typeface="+mn-lt"/>
          <a:ea typeface="+mn-ea"/>
          <a:cs typeface="+mn-cs"/>
        </a:defRPr>
      </a:lvl3pPr>
      <a:lvl4pPr marL="3748251" indent="-535465" algn="l" defTabSz="2141858" rtl="0" eaLnBrk="1" latinLnBrk="0" hangingPunct="1">
        <a:lnSpc>
          <a:spcPct val="90000"/>
        </a:lnSpc>
        <a:spcBef>
          <a:spcPts val="1170"/>
        </a:spcBef>
        <a:buFont typeface="Arial" panose="020B0604020202020204" pitchFamily="34" charset="0"/>
        <a:buChar char="•"/>
        <a:defRPr sz="4218" kern="1200">
          <a:solidFill>
            <a:schemeClr val="tx1"/>
          </a:solidFill>
          <a:latin typeface="+mn-lt"/>
          <a:ea typeface="+mn-ea"/>
          <a:cs typeface="+mn-cs"/>
        </a:defRPr>
      </a:lvl4pPr>
      <a:lvl5pPr marL="4819177" indent="-535465" algn="l" defTabSz="2141858" rtl="0" eaLnBrk="1" latinLnBrk="0" hangingPunct="1">
        <a:lnSpc>
          <a:spcPct val="90000"/>
        </a:lnSpc>
        <a:spcBef>
          <a:spcPts val="1170"/>
        </a:spcBef>
        <a:buFont typeface="Arial" panose="020B0604020202020204" pitchFamily="34" charset="0"/>
        <a:buChar char="•"/>
        <a:defRPr sz="4218" kern="1200">
          <a:solidFill>
            <a:schemeClr val="tx1"/>
          </a:solidFill>
          <a:latin typeface="+mn-lt"/>
          <a:ea typeface="+mn-ea"/>
          <a:cs typeface="+mn-cs"/>
        </a:defRPr>
      </a:lvl5pPr>
      <a:lvl6pPr marL="5890107" indent="-535465" algn="l" defTabSz="2141858" rtl="0" eaLnBrk="1" latinLnBrk="0" hangingPunct="1">
        <a:lnSpc>
          <a:spcPct val="90000"/>
        </a:lnSpc>
        <a:spcBef>
          <a:spcPts val="1170"/>
        </a:spcBef>
        <a:buFont typeface="Arial" panose="020B0604020202020204" pitchFamily="34" charset="0"/>
        <a:buChar char="•"/>
        <a:defRPr sz="4218" kern="1200">
          <a:solidFill>
            <a:schemeClr val="tx1"/>
          </a:solidFill>
          <a:latin typeface="+mn-lt"/>
          <a:ea typeface="+mn-ea"/>
          <a:cs typeface="+mn-cs"/>
        </a:defRPr>
      </a:lvl6pPr>
      <a:lvl7pPr marL="6961035" indent="-535465" algn="l" defTabSz="2141858" rtl="0" eaLnBrk="1" latinLnBrk="0" hangingPunct="1">
        <a:lnSpc>
          <a:spcPct val="90000"/>
        </a:lnSpc>
        <a:spcBef>
          <a:spcPts val="1170"/>
        </a:spcBef>
        <a:buFont typeface="Arial" panose="020B0604020202020204" pitchFamily="34" charset="0"/>
        <a:buChar char="•"/>
        <a:defRPr sz="4218" kern="1200">
          <a:solidFill>
            <a:schemeClr val="tx1"/>
          </a:solidFill>
          <a:latin typeface="+mn-lt"/>
          <a:ea typeface="+mn-ea"/>
          <a:cs typeface="+mn-cs"/>
        </a:defRPr>
      </a:lvl7pPr>
      <a:lvl8pPr marL="8031962" indent="-535465" algn="l" defTabSz="2141858" rtl="0" eaLnBrk="1" latinLnBrk="0" hangingPunct="1">
        <a:lnSpc>
          <a:spcPct val="90000"/>
        </a:lnSpc>
        <a:spcBef>
          <a:spcPts val="1170"/>
        </a:spcBef>
        <a:buFont typeface="Arial" panose="020B0604020202020204" pitchFamily="34" charset="0"/>
        <a:buChar char="•"/>
        <a:defRPr sz="4218" kern="1200">
          <a:solidFill>
            <a:schemeClr val="tx1"/>
          </a:solidFill>
          <a:latin typeface="+mn-lt"/>
          <a:ea typeface="+mn-ea"/>
          <a:cs typeface="+mn-cs"/>
        </a:defRPr>
      </a:lvl8pPr>
      <a:lvl9pPr marL="9102891" indent="-535465" algn="l" defTabSz="2141858" rtl="0" eaLnBrk="1" latinLnBrk="0" hangingPunct="1">
        <a:lnSpc>
          <a:spcPct val="90000"/>
        </a:lnSpc>
        <a:spcBef>
          <a:spcPts val="1170"/>
        </a:spcBef>
        <a:buFont typeface="Arial" panose="020B0604020202020204" pitchFamily="34" charset="0"/>
        <a:buChar char="•"/>
        <a:defRPr sz="4218" kern="1200">
          <a:solidFill>
            <a:schemeClr val="tx1"/>
          </a:solidFill>
          <a:latin typeface="+mn-lt"/>
          <a:ea typeface="+mn-ea"/>
          <a:cs typeface="+mn-cs"/>
        </a:defRPr>
      </a:lvl9pPr>
    </p:bodyStyle>
    <p:otherStyle>
      <a:defPPr>
        <a:defRPr lang="en-US"/>
      </a:defPPr>
      <a:lvl1pPr marL="0" algn="l" defTabSz="2141858" rtl="0" eaLnBrk="1" latinLnBrk="0" hangingPunct="1">
        <a:defRPr sz="4218" kern="1200">
          <a:solidFill>
            <a:schemeClr val="tx1"/>
          </a:solidFill>
          <a:latin typeface="+mn-lt"/>
          <a:ea typeface="+mn-ea"/>
          <a:cs typeface="+mn-cs"/>
        </a:defRPr>
      </a:lvl1pPr>
      <a:lvl2pPr marL="1070928" algn="l" defTabSz="2141858" rtl="0" eaLnBrk="1" latinLnBrk="0" hangingPunct="1">
        <a:defRPr sz="4218" kern="1200">
          <a:solidFill>
            <a:schemeClr val="tx1"/>
          </a:solidFill>
          <a:latin typeface="+mn-lt"/>
          <a:ea typeface="+mn-ea"/>
          <a:cs typeface="+mn-cs"/>
        </a:defRPr>
      </a:lvl2pPr>
      <a:lvl3pPr marL="2141858" algn="l" defTabSz="2141858" rtl="0" eaLnBrk="1" latinLnBrk="0" hangingPunct="1">
        <a:defRPr sz="4218" kern="1200">
          <a:solidFill>
            <a:schemeClr val="tx1"/>
          </a:solidFill>
          <a:latin typeface="+mn-lt"/>
          <a:ea typeface="+mn-ea"/>
          <a:cs typeface="+mn-cs"/>
        </a:defRPr>
      </a:lvl3pPr>
      <a:lvl4pPr marL="3212785" algn="l" defTabSz="2141858" rtl="0" eaLnBrk="1" latinLnBrk="0" hangingPunct="1">
        <a:defRPr sz="4218" kern="1200">
          <a:solidFill>
            <a:schemeClr val="tx1"/>
          </a:solidFill>
          <a:latin typeface="+mn-lt"/>
          <a:ea typeface="+mn-ea"/>
          <a:cs typeface="+mn-cs"/>
        </a:defRPr>
      </a:lvl4pPr>
      <a:lvl5pPr marL="4283714" algn="l" defTabSz="2141858" rtl="0" eaLnBrk="1" latinLnBrk="0" hangingPunct="1">
        <a:defRPr sz="4218" kern="1200">
          <a:solidFill>
            <a:schemeClr val="tx1"/>
          </a:solidFill>
          <a:latin typeface="+mn-lt"/>
          <a:ea typeface="+mn-ea"/>
          <a:cs typeface="+mn-cs"/>
        </a:defRPr>
      </a:lvl5pPr>
      <a:lvl6pPr marL="5354642" algn="l" defTabSz="2141858" rtl="0" eaLnBrk="1" latinLnBrk="0" hangingPunct="1">
        <a:defRPr sz="4218" kern="1200">
          <a:solidFill>
            <a:schemeClr val="tx1"/>
          </a:solidFill>
          <a:latin typeface="+mn-lt"/>
          <a:ea typeface="+mn-ea"/>
          <a:cs typeface="+mn-cs"/>
        </a:defRPr>
      </a:lvl6pPr>
      <a:lvl7pPr marL="6425569" algn="l" defTabSz="2141858" rtl="0" eaLnBrk="1" latinLnBrk="0" hangingPunct="1">
        <a:defRPr sz="4218" kern="1200">
          <a:solidFill>
            <a:schemeClr val="tx1"/>
          </a:solidFill>
          <a:latin typeface="+mn-lt"/>
          <a:ea typeface="+mn-ea"/>
          <a:cs typeface="+mn-cs"/>
        </a:defRPr>
      </a:lvl7pPr>
      <a:lvl8pPr marL="7496498" algn="l" defTabSz="2141858" rtl="0" eaLnBrk="1" latinLnBrk="0" hangingPunct="1">
        <a:defRPr sz="4218" kern="1200">
          <a:solidFill>
            <a:schemeClr val="tx1"/>
          </a:solidFill>
          <a:latin typeface="+mn-lt"/>
          <a:ea typeface="+mn-ea"/>
          <a:cs typeface="+mn-cs"/>
        </a:defRPr>
      </a:lvl8pPr>
      <a:lvl9pPr marL="8567427" algn="l" defTabSz="2141858" rtl="0" eaLnBrk="1" latinLnBrk="0" hangingPunct="1">
        <a:defRPr sz="421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gif"/><Relationship Id="rId2" Type="http://schemas.openxmlformats.org/officeDocument/2006/relationships/image" Target="../media/image1.png"/><Relationship Id="rId16"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gif"/><Relationship Id="rId4" Type="http://schemas.openxmlformats.org/officeDocument/2006/relationships/image" Target="../media/image2.gif"/><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gif"/><Relationship Id="rId10" Type="http://schemas.openxmlformats.org/officeDocument/2006/relationships/image" Target="../media/image7.png"/><Relationship Id="rId4" Type="http://schemas.openxmlformats.org/officeDocument/2006/relationships/image" Target="../media/image17.jpe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58A50-A50D-4838-5E9A-C3A11FB291BA}"/>
            </a:ext>
          </a:extLst>
        </p:cNvPr>
        <p:cNvGrpSpPr/>
        <p:nvPr/>
      </p:nvGrpSpPr>
      <p:grpSpPr>
        <a:xfrm>
          <a:off x="0" y="0"/>
          <a:ext cx="0" cy="0"/>
          <a:chOff x="0" y="0"/>
          <a:chExt cx="0" cy="0"/>
        </a:xfrm>
      </p:grpSpPr>
      <p:sp>
        <p:nvSpPr>
          <p:cNvPr id="31" name="Abgerundetes Rechteck 30">
            <a:extLst>
              <a:ext uri="{FF2B5EF4-FFF2-40B4-BE49-F238E27FC236}">
                <a16:creationId xmlns:a16="http://schemas.microsoft.com/office/drawing/2014/main" id="{0FCA20E8-2913-DBE1-458B-57B90420D15E}"/>
              </a:ext>
            </a:extLst>
          </p:cNvPr>
          <p:cNvSpPr/>
          <p:nvPr/>
        </p:nvSpPr>
        <p:spPr>
          <a:xfrm>
            <a:off x="389085" y="360000"/>
            <a:ext cx="20664000" cy="3060000"/>
          </a:xfrm>
          <a:prstGeom prst="roundRect">
            <a:avLst>
              <a:gd name="adj" fmla="val 12309"/>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1A4A8F57-9022-2C05-C915-FB0A7EC2017B}"/>
              </a:ext>
            </a:extLst>
          </p:cNvPr>
          <p:cNvSpPr txBox="1"/>
          <p:nvPr/>
        </p:nvSpPr>
        <p:spPr>
          <a:xfrm>
            <a:off x="720000" y="419908"/>
            <a:ext cx="19087284" cy="1371041"/>
          </a:xfrm>
          <a:prstGeom prst="rect">
            <a:avLst/>
          </a:prstGeom>
          <a:noFill/>
        </p:spPr>
        <p:txBody>
          <a:bodyPr wrap="square" rtlCol="0">
            <a:spAutoFit/>
          </a:bodyPr>
          <a:lstStyle/>
          <a:p>
            <a:r>
              <a:rPr lang="de-DE" sz="8000" b="1" err="1">
                <a:cs typeface="Arial" panose="020B0604020202020204" pitchFamily="34" charset="0"/>
              </a:rPr>
              <a:t>Bayesian</a:t>
            </a:r>
            <a:r>
              <a:rPr lang="de-DE" sz="8000" b="1">
                <a:cs typeface="Arial" panose="020B0604020202020204" pitchFamily="34" charset="0"/>
              </a:rPr>
              <a:t> </a:t>
            </a:r>
            <a:r>
              <a:rPr lang="de-DE" sz="8000" b="1" err="1">
                <a:cs typeface="Arial" panose="020B0604020202020204" pitchFamily="34" charset="0"/>
              </a:rPr>
              <a:t>optimization</a:t>
            </a:r>
            <a:r>
              <a:rPr lang="de-DE" sz="8000" b="1">
                <a:cs typeface="Arial" panose="020B0604020202020204" pitchFamily="34" charset="0"/>
              </a:rPr>
              <a:t> </a:t>
            </a:r>
            <a:r>
              <a:rPr lang="de-DE" sz="8000" b="1" err="1">
                <a:cs typeface="Arial" panose="020B0604020202020204" pitchFamily="34" charset="0"/>
              </a:rPr>
              <a:t>for</a:t>
            </a:r>
            <a:r>
              <a:rPr lang="de-DE" sz="8000" b="1">
                <a:cs typeface="Arial" panose="020B0604020202020204" pitchFamily="34" charset="0"/>
              </a:rPr>
              <a:t> </a:t>
            </a:r>
            <a:r>
              <a:rPr lang="de-DE" sz="8000" b="1" err="1">
                <a:cs typeface="Arial" panose="020B0604020202020204" pitchFamily="34" charset="0"/>
              </a:rPr>
              <a:t>truss</a:t>
            </a:r>
            <a:r>
              <a:rPr lang="de-DE" sz="8000" b="1">
                <a:cs typeface="Arial" panose="020B0604020202020204" pitchFamily="34" charset="0"/>
              </a:rPr>
              <a:t> </a:t>
            </a:r>
            <a:r>
              <a:rPr lang="de-DE" sz="8000" b="1" err="1">
                <a:cs typeface="Arial" panose="020B0604020202020204" pitchFamily="34" charset="0"/>
              </a:rPr>
              <a:t>structures</a:t>
            </a:r>
            <a:endParaRPr lang="de-DE" sz="8000" b="1">
              <a:cs typeface="Arial" panose="020B0604020202020204" pitchFamily="34" charset="0"/>
            </a:endParaRPr>
          </a:p>
        </p:txBody>
      </p:sp>
      <p:sp>
        <p:nvSpPr>
          <p:cNvPr id="34" name="Textfeld 33">
            <a:extLst>
              <a:ext uri="{FF2B5EF4-FFF2-40B4-BE49-F238E27FC236}">
                <a16:creationId xmlns:a16="http://schemas.microsoft.com/office/drawing/2014/main" id="{AF5A6ED7-D2F3-0A64-47EC-AE496078C980}"/>
              </a:ext>
            </a:extLst>
          </p:cNvPr>
          <p:cNvSpPr txBox="1">
            <a:spLocks noChangeAspect="1"/>
          </p:cNvSpPr>
          <p:nvPr/>
        </p:nvSpPr>
        <p:spPr>
          <a:xfrm>
            <a:off x="749086" y="1788532"/>
            <a:ext cx="16200000" cy="3031856"/>
          </a:xfrm>
          <a:prstGeom prst="rect">
            <a:avLst/>
          </a:prstGeom>
          <a:noFill/>
        </p:spPr>
        <p:txBody>
          <a:bodyPr wrap="square" lIns="91440" tIns="45720" rIns="91440" bIns="45720" rtlCol="0" anchor="t">
            <a:spAutoFit/>
          </a:bodyPr>
          <a:lstStyle/>
          <a:p>
            <a:r>
              <a:rPr lang="de-DE" sz="3200">
                <a:cs typeface="Arial"/>
              </a:rPr>
              <a:t>TRUSS1: Christiaan Bakker, </a:t>
            </a:r>
            <a:r>
              <a:rPr lang="de-DE" sz="3200" err="1">
                <a:cs typeface="Arial"/>
              </a:rPr>
              <a:t>Robbin</a:t>
            </a:r>
            <a:r>
              <a:rPr lang="de-DE" sz="3200">
                <a:cs typeface="Arial"/>
              </a:rPr>
              <a:t> </a:t>
            </a:r>
            <a:r>
              <a:rPr lang="de-DE" sz="3200" err="1">
                <a:cs typeface="Arial"/>
              </a:rPr>
              <a:t>Scheurwater</a:t>
            </a:r>
            <a:r>
              <a:rPr lang="de-DE" sz="3200">
                <a:cs typeface="Arial"/>
              </a:rPr>
              <a:t>, Ekaterina </a:t>
            </a:r>
            <a:r>
              <a:rPr lang="de-DE" sz="3200" err="1">
                <a:cs typeface="Arial"/>
              </a:rPr>
              <a:t>Skorobogatova</a:t>
            </a:r>
            <a:r>
              <a:rPr lang="de-DE" sz="3200">
                <a:cs typeface="Arial"/>
              </a:rPr>
              <a:t>, Franziska Albrecht</a:t>
            </a:r>
          </a:p>
          <a:p>
            <a:endParaRPr lang="de-DE" sz="1500">
              <a:ea typeface="Calibri"/>
              <a:cs typeface="Arial" panose="020B0604020202020204" pitchFamily="34" charset="0"/>
            </a:endParaRPr>
          </a:p>
          <a:p>
            <a:r>
              <a:rPr lang="en-US" sz="2200">
                <a:cs typeface="Arial"/>
              </a:rPr>
              <a:t>Faculty of Civil Engineering and Geosciences, TU Delft</a:t>
            </a:r>
            <a:endParaRPr lang="en-US" sz="2200">
              <a:ea typeface="Calibri"/>
              <a:cs typeface="Arial"/>
            </a:endParaRPr>
          </a:p>
          <a:p>
            <a:r>
              <a:rPr lang="en-US" sz="2200">
                <a:cs typeface="Arial"/>
              </a:rPr>
              <a:t>Data Science and Artificial Intelligence for Engineers | WS 2024-25</a:t>
            </a:r>
            <a:endParaRPr lang="de-DE" sz="2200">
              <a:cs typeface="Arial"/>
            </a:endParaRPr>
          </a:p>
          <a:p>
            <a:endParaRPr lang="de-DE" sz="5001" b="1">
              <a:latin typeface="Arial" panose="020B0604020202020204" pitchFamily="34" charset="0"/>
              <a:cs typeface="Arial" panose="020B0604020202020204" pitchFamily="34" charset="0"/>
            </a:endParaRPr>
          </a:p>
          <a:p>
            <a:endParaRPr lang="de-DE" sz="5001" b="1">
              <a:latin typeface="Arial" panose="020B0604020202020204" pitchFamily="34" charset="0"/>
              <a:cs typeface="Arial" panose="020B0604020202020204" pitchFamily="34" charset="0"/>
            </a:endParaRPr>
          </a:p>
        </p:txBody>
      </p:sp>
      <p:sp>
        <p:nvSpPr>
          <p:cNvPr id="66" name="Abgerundetes Rechteck 65">
            <a:extLst>
              <a:ext uri="{FF2B5EF4-FFF2-40B4-BE49-F238E27FC236}">
                <a16:creationId xmlns:a16="http://schemas.microsoft.com/office/drawing/2014/main" id="{0A0A4C2D-AB2C-0114-3804-15816FFF540B}"/>
              </a:ext>
            </a:extLst>
          </p:cNvPr>
          <p:cNvSpPr/>
          <p:nvPr/>
        </p:nvSpPr>
        <p:spPr>
          <a:xfrm>
            <a:off x="360000" y="9450000"/>
            <a:ext cx="9360000" cy="2700000"/>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100" dirty="0">
                <a:solidFill>
                  <a:srgbClr val="0C2340"/>
                </a:solidFill>
              </a:rPr>
              <a:t>Truss optimization is important because it enables the design of lightweight, cost-effective, and environmentally sustainable structures. However, evaluating truss structures, which are typically multi-dimensional optimization problems, can be computationally expensive. Compared to meta-heuristic optimization algorithms, the Bayesian optimizer is more data-efficient, as it can incorporate prior knowledge about the function being optimized. In this project, the performance of the Bayesian optimizer is investigated for a truss structure, where the dimensionality is increased step by step. [1, 2]</a:t>
            </a:r>
          </a:p>
        </p:txBody>
      </p:sp>
      <mc:AlternateContent xmlns:mc="http://schemas.openxmlformats.org/markup-compatibility/2006" xmlns:a14="http://schemas.microsoft.com/office/drawing/2010/main">
        <mc:Choice Requires="a14">
          <p:sp>
            <p:nvSpPr>
              <p:cNvPr id="67" name="Abgerundetes Rechteck 66">
                <a:extLst>
                  <a:ext uri="{FF2B5EF4-FFF2-40B4-BE49-F238E27FC236}">
                    <a16:creationId xmlns:a16="http://schemas.microsoft.com/office/drawing/2014/main" id="{9540EB60-1B7E-09FA-8A86-98607AD93382}"/>
                  </a:ext>
                </a:extLst>
              </p:cNvPr>
              <p:cNvSpPr/>
              <p:nvPr/>
            </p:nvSpPr>
            <p:spPr>
              <a:xfrm>
                <a:off x="360000" y="13140000"/>
                <a:ext cx="9360000" cy="4680000"/>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40000"/>
                <a:r>
                  <a:rPr lang="en-US" sz="2100" dirty="0">
                    <a:solidFill>
                      <a:srgbClr val="0C2340"/>
                    </a:solidFill>
                  </a:rPr>
                  <a:t>Objective function:</a:t>
                </a:r>
              </a:p>
              <a:p>
                <a:pPr defTabSz="360000"/>
                <a:r>
                  <a:rPr lang="en-US" sz="2100" dirty="0">
                    <a:solidFill>
                      <a:srgbClr val="0C2340"/>
                    </a:solidFill>
                  </a:rPr>
                  <a:t>				</a:t>
                </a:r>
                <a14:m>
                  <m:oMath xmlns:m="http://schemas.openxmlformats.org/officeDocument/2006/math">
                    <m:func>
                      <m:funcPr>
                        <m:ctrlPr>
                          <a:rPr lang="de-DE" sz="2100" b="0" i="1" smtClean="0">
                            <a:solidFill>
                              <a:srgbClr val="0C2340"/>
                            </a:solidFill>
                            <a:latin typeface="Cambria Math" panose="02040503050406030204" pitchFamily="18" charset="0"/>
                          </a:rPr>
                        </m:ctrlPr>
                      </m:funcPr>
                      <m:fName>
                        <m:r>
                          <m:rPr>
                            <m:sty m:val="p"/>
                          </m:rPr>
                          <a:rPr lang="de-DE" sz="2100" b="0" i="0" smtClean="0">
                            <a:solidFill>
                              <a:srgbClr val="0C2340"/>
                            </a:solidFill>
                            <a:latin typeface="Cambria Math" panose="02040503050406030204" pitchFamily="18" charset="0"/>
                          </a:rPr>
                          <m:t>min</m:t>
                        </m:r>
                      </m:fName>
                      <m:e>
                        <m:r>
                          <a:rPr lang="de-DE" sz="2100" b="0" i="1" smtClean="0">
                            <a:solidFill>
                              <a:srgbClr val="0C2340"/>
                            </a:solidFill>
                            <a:latin typeface="Cambria Math" panose="02040503050406030204" pitchFamily="18" charset="0"/>
                          </a:rPr>
                          <m:t>𝑅</m:t>
                        </m:r>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e>
                        </m:d>
                        <m:r>
                          <a:rPr lang="de-DE" sz="2100" b="0" i="1" smtClean="0">
                            <a:solidFill>
                              <a:srgbClr val="0C2340"/>
                            </a:solidFill>
                            <a:latin typeface="Cambria Math" panose="02040503050406030204" pitchFamily="18" charset="0"/>
                          </a:rPr>
                          <m:t>= </m:t>
                        </m:r>
                        <m:nary>
                          <m:naryPr>
                            <m:chr m:val="∑"/>
                            <m:ctrlPr>
                              <a:rPr lang="de-DE" sz="2100" b="0" i="1" smtClean="0">
                                <a:solidFill>
                                  <a:srgbClr val="0C2340"/>
                                </a:solidFill>
                                <a:latin typeface="Cambria Math" panose="02040503050406030204" pitchFamily="18" charset="0"/>
                              </a:rPr>
                            </m:ctrlPr>
                          </m:naryPr>
                          <m:sub>
                            <m:r>
                              <m:rPr>
                                <m:brk m:alnAt="23"/>
                              </m:rPr>
                              <a:rPr lang="de-DE" sz="2100" b="0" i="1" smtClean="0">
                                <a:solidFill>
                                  <a:srgbClr val="0C2340"/>
                                </a:solidFill>
                                <a:latin typeface="Cambria Math" panose="02040503050406030204" pitchFamily="18" charset="0"/>
                              </a:rPr>
                              <m:t>𝑞</m:t>
                            </m:r>
                            <m:r>
                              <a:rPr lang="de-DE" sz="2100" b="0" i="1" smtClean="0">
                                <a:solidFill>
                                  <a:srgbClr val="0C2340"/>
                                </a:solidFill>
                                <a:latin typeface="Cambria Math" panose="02040503050406030204" pitchFamily="18" charset="0"/>
                              </a:rPr>
                              <m:t>=1</m:t>
                            </m:r>
                          </m:sub>
                          <m:sup>
                            <m:r>
                              <a:rPr lang="de-DE" sz="2100" b="0" i="1" smtClean="0">
                                <a:solidFill>
                                  <a:srgbClr val="0C2340"/>
                                </a:solidFill>
                                <a:latin typeface="Cambria Math" panose="02040503050406030204" pitchFamily="18" charset="0"/>
                              </a:rPr>
                              <m:t>37</m:t>
                            </m:r>
                          </m:sup>
                          <m:e>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rPr>
                                  <m:t>𝐴</m:t>
                                </m:r>
                              </m:e>
                              <m:sub>
                                <m:r>
                                  <a:rPr lang="de-DE" sz="2100" b="0" i="1" smtClean="0">
                                    <a:solidFill>
                                      <a:srgbClr val="0C2340"/>
                                    </a:solidFill>
                                    <a:latin typeface="Cambria Math" panose="02040503050406030204" pitchFamily="18" charset="0"/>
                                  </a:rPr>
                                  <m:t>𝑞</m:t>
                                </m:r>
                              </m:sub>
                            </m:sSub>
                            <m:r>
                              <a:rPr lang="de-DE" sz="2100" b="0" i="1" smtClean="0">
                                <a:solidFill>
                                  <a:srgbClr val="0C2340"/>
                                </a:solidFill>
                                <a:latin typeface="Cambria Math" panose="02040503050406030204" pitchFamily="18" charset="0"/>
                                <a:ea typeface="Cambria Math" panose="02040503050406030204" pitchFamily="18" charset="0"/>
                              </a:rPr>
                              <m:t>∙ </m:t>
                            </m:r>
                            <m:sSub>
                              <m:sSubPr>
                                <m:ctrlPr>
                                  <a:rPr lang="de-DE" sz="2100" b="0" i="1" smtClean="0">
                                    <a:solidFill>
                                      <a:srgbClr val="0C2340"/>
                                    </a:solidFill>
                                    <a:latin typeface="Cambria Math" panose="02040503050406030204" pitchFamily="18" charset="0"/>
                                    <a:ea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𝜌</m:t>
                                </m:r>
                              </m:e>
                              <m:sub>
                                <m:r>
                                  <a:rPr lang="de-DE" sz="2100" b="0" i="1" smtClean="0">
                                    <a:solidFill>
                                      <a:srgbClr val="0C2340"/>
                                    </a:solidFill>
                                    <a:latin typeface="Cambria Math" panose="02040503050406030204" pitchFamily="18" charset="0"/>
                                    <a:ea typeface="Cambria Math" panose="02040503050406030204" pitchFamily="18" charset="0"/>
                                  </a:rPr>
                                  <m:t>𝑞</m:t>
                                </m:r>
                              </m:sub>
                            </m:sSub>
                            <m:r>
                              <a:rPr lang="de-DE" sz="2100" b="0" i="1" smtClean="0">
                                <a:solidFill>
                                  <a:srgbClr val="0C2340"/>
                                </a:solidFill>
                                <a:latin typeface="Cambria Math" panose="02040503050406030204" pitchFamily="18" charset="0"/>
                                <a:ea typeface="Cambria Math" panose="02040503050406030204" pitchFamily="18" charset="0"/>
                              </a:rPr>
                              <m:t>∙</m:t>
                            </m:r>
                            <m:sSub>
                              <m:sSubPr>
                                <m:ctrlPr>
                                  <a:rPr lang="de-DE" sz="2100" b="0" i="1" smtClean="0">
                                    <a:solidFill>
                                      <a:srgbClr val="0C2340"/>
                                    </a:solidFill>
                                    <a:latin typeface="Cambria Math" panose="02040503050406030204" pitchFamily="18" charset="0"/>
                                    <a:ea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𝐿</m:t>
                                </m:r>
                              </m:e>
                              <m:sub>
                                <m:r>
                                  <a:rPr lang="de-DE" sz="2100" b="0" i="1" smtClean="0">
                                    <a:solidFill>
                                      <a:srgbClr val="0C2340"/>
                                    </a:solidFill>
                                    <a:latin typeface="Cambria Math" panose="02040503050406030204" pitchFamily="18" charset="0"/>
                                    <a:ea typeface="Cambria Math" panose="02040503050406030204" pitchFamily="18" charset="0"/>
                                  </a:rPr>
                                  <m:t>𝑞</m:t>
                                </m:r>
                              </m:sub>
                            </m:sSub>
                            <m:r>
                              <a:rPr lang="de-DE" sz="2100" b="0" i="1" smtClean="0">
                                <a:solidFill>
                                  <a:srgbClr val="0C2340"/>
                                </a:solidFill>
                                <a:latin typeface="Cambria Math" panose="02040503050406030204" pitchFamily="18" charset="0"/>
                                <a:ea typeface="Cambria Math" panose="02040503050406030204" pitchFamily="18" charset="0"/>
                              </a:rPr>
                              <m:t> </m:t>
                            </m:r>
                          </m:e>
                        </m:nary>
                      </m:e>
                    </m:func>
                  </m:oMath>
                </a14:m>
                <a:r>
                  <a:rPr lang="en-US" sz="2100" dirty="0">
                    <a:solidFill>
                      <a:srgbClr val="0C2340"/>
                    </a:solidFill>
                  </a:rPr>
                  <a:t>     </a:t>
                </a:r>
              </a:p>
              <a:p>
                <a:pPr defTabSz="540000"/>
                <a:endParaRPr lang="en-US" sz="2100" dirty="0">
                  <a:solidFill>
                    <a:srgbClr val="0C2340"/>
                  </a:solidFill>
                </a:endParaRPr>
              </a:p>
              <a:p>
                <a:pPr algn="just" defTabSz="360000"/>
                <a:r>
                  <a:rPr lang="en-US" sz="2100" dirty="0">
                    <a:solidFill>
                      <a:srgbClr val="0C2340"/>
                    </a:solidFill>
                  </a:rPr>
                  <a:t>such that: 	</a:t>
                </a:r>
                <a14:m>
                  <m:oMath xmlns:m="http://schemas.openxmlformats.org/officeDocument/2006/math">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rPr>
                          <m:t>𝑔</m:t>
                        </m:r>
                      </m:e>
                      <m:sub>
                        <m:r>
                          <a:rPr lang="de-DE" sz="2100" b="0" i="1" smtClean="0">
                            <a:solidFill>
                              <a:srgbClr val="0C2340"/>
                            </a:solidFill>
                            <a:latin typeface="Cambria Math" panose="02040503050406030204" pitchFamily="18" charset="0"/>
                          </a:rPr>
                          <m:t>1</m:t>
                        </m:r>
                      </m:sub>
                    </m:sSub>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e>
                    </m:d>
                    <m:r>
                      <a:rPr lang="de-DE" sz="2100" b="0" i="1" smtClean="0">
                        <a:solidFill>
                          <a:srgbClr val="0C2340"/>
                        </a:solidFill>
                        <a:latin typeface="Cambria Math" panose="02040503050406030204" pitchFamily="18" charset="0"/>
                      </a:rPr>
                      <m:t>=20 − </m:t>
                    </m:r>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𝜔</m:t>
                        </m:r>
                      </m:e>
                      <m:sub>
                        <m:r>
                          <a:rPr lang="de-DE" sz="2100" b="0" i="1" smtClean="0">
                            <a:solidFill>
                              <a:srgbClr val="0C2340"/>
                            </a:solidFill>
                            <a:latin typeface="Cambria Math" panose="02040503050406030204" pitchFamily="18" charset="0"/>
                          </a:rPr>
                          <m:t>1</m:t>
                        </m:r>
                      </m:sub>
                    </m:sSub>
                    <m:r>
                      <a:rPr lang="de-DE" sz="2100" b="0" i="1" smtClean="0">
                        <a:solidFill>
                          <a:srgbClr val="0C2340"/>
                        </a:solidFill>
                        <a:latin typeface="Cambria Math" panose="02040503050406030204" pitchFamily="18" charset="0"/>
                        <a:ea typeface="Cambria Math" panose="02040503050406030204" pitchFamily="18" charset="0"/>
                      </a:rPr>
                      <m:t>≤0</m:t>
                    </m:r>
                  </m:oMath>
                </a14:m>
                <a:endParaRPr lang="en-US" sz="2100" dirty="0">
                  <a:solidFill>
                    <a:srgbClr val="0C2340"/>
                  </a:solidFill>
                </a:endParaRPr>
              </a:p>
              <a:p>
                <a:pPr algn="just" defTabSz="360000"/>
                <a:r>
                  <a:rPr lang="en-US" sz="2100" dirty="0">
                    <a:solidFill>
                      <a:srgbClr val="0C2340"/>
                    </a:solidFill>
                  </a:rPr>
                  <a:t>				</a:t>
                </a:r>
                <a14:m>
                  <m:oMath xmlns:m="http://schemas.openxmlformats.org/officeDocument/2006/math">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rPr>
                          <m:t>𝑔</m:t>
                        </m:r>
                      </m:e>
                      <m:sub>
                        <m:r>
                          <a:rPr lang="de-DE" sz="2100" b="0" i="1" smtClean="0">
                            <a:solidFill>
                              <a:srgbClr val="0C2340"/>
                            </a:solidFill>
                            <a:latin typeface="Cambria Math" panose="02040503050406030204" pitchFamily="18" charset="0"/>
                          </a:rPr>
                          <m:t>2</m:t>
                        </m:r>
                      </m:sub>
                    </m:sSub>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e>
                    </m:d>
                    <m:r>
                      <a:rPr lang="de-DE" sz="2100" b="0" i="1" smtClean="0">
                        <a:solidFill>
                          <a:srgbClr val="0C2340"/>
                        </a:solidFill>
                        <a:latin typeface="Cambria Math" panose="02040503050406030204" pitchFamily="18" charset="0"/>
                      </a:rPr>
                      <m:t>=40 − </m:t>
                    </m:r>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𝜔</m:t>
                        </m:r>
                      </m:e>
                      <m:sub>
                        <m:r>
                          <a:rPr lang="de-DE" sz="2100" b="0" i="1" smtClean="0">
                            <a:solidFill>
                              <a:srgbClr val="0C2340"/>
                            </a:solidFill>
                            <a:latin typeface="Cambria Math" panose="02040503050406030204" pitchFamily="18" charset="0"/>
                            <a:ea typeface="Cambria Math" panose="02040503050406030204" pitchFamily="18" charset="0"/>
                          </a:rPr>
                          <m:t>2</m:t>
                        </m:r>
                      </m:sub>
                    </m:sSub>
                    <m:r>
                      <a:rPr lang="de-DE" sz="2100" b="0" i="1" smtClean="0">
                        <a:solidFill>
                          <a:srgbClr val="0C2340"/>
                        </a:solidFill>
                        <a:latin typeface="Cambria Math" panose="02040503050406030204" pitchFamily="18" charset="0"/>
                        <a:ea typeface="Cambria Math" panose="02040503050406030204" pitchFamily="18" charset="0"/>
                      </a:rPr>
                      <m:t>≤0</m:t>
                    </m:r>
                  </m:oMath>
                </a14:m>
                <a:endParaRPr lang="en-US" sz="2100" dirty="0">
                  <a:solidFill>
                    <a:srgbClr val="0C2340"/>
                  </a:solidFill>
                </a:endParaRPr>
              </a:p>
              <a:p>
                <a:pPr algn="just" defTabSz="360000"/>
                <a:r>
                  <a:rPr lang="en-US" sz="2100" dirty="0">
                    <a:solidFill>
                      <a:srgbClr val="0C2340"/>
                    </a:solidFill>
                  </a:rPr>
                  <a:t>				</a:t>
                </a:r>
                <a14:m>
                  <m:oMath xmlns:m="http://schemas.openxmlformats.org/officeDocument/2006/math">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rPr>
                          <m:t>𝑔</m:t>
                        </m:r>
                      </m:e>
                      <m:sub>
                        <m:r>
                          <a:rPr lang="de-DE" sz="2100" b="0" i="1" smtClean="0">
                            <a:solidFill>
                              <a:srgbClr val="0C2340"/>
                            </a:solidFill>
                            <a:latin typeface="Cambria Math" panose="02040503050406030204" pitchFamily="18" charset="0"/>
                          </a:rPr>
                          <m:t>3</m:t>
                        </m:r>
                      </m:sub>
                    </m:sSub>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e>
                    </m:d>
                    <m:r>
                      <a:rPr lang="de-DE" sz="2100" b="0" i="1" smtClean="0">
                        <a:solidFill>
                          <a:srgbClr val="0C2340"/>
                        </a:solidFill>
                        <a:latin typeface="Cambria Math" panose="02040503050406030204" pitchFamily="18" charset="0"/>
                      </a:rPr>
                      <m:t>=60 − </m:t>
                    </m:r>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𝜔</m:t>
                        </m:r>
                      </m:e>
                      <m:sub>
                        <m:r>
                          <a:rPr lang="de-DE" sz="2100" b="0" i="1" smtClean="0">
                            <a:solidFill>
                              <a:srgbClr val="0C2340"/>
                            </a:solidFill>
                            <a:latin typeface="Cambria Math" panose="02040503050406030204" pitchFamily="18" charset="0"/>
                            <a:ea typeface="Cambria Math" panose="02040503050406030204" pitchFamily="18" charset="0"/>
                          </a:rPr>
                          <m:t>3</m:t>
                        </m:r>
                      </m:sub>
                    </m:sSub>
                    <m:r>
                      <a:rPr lang="de-DE" sz="2100" b="0" i="1" smtClean="0">
                        <a:solidFill>
                          <a:srgbClr val="0C2340"/>
                        </a:solidFill>
                        <a:latin typeface="Cambria Math" panose="02040503050406030204" pitchFamily="18" charset="0"/>
                        <a:ea typeface="Cambria Math" panose="02040503050406030204" pitchFamily="18" charset="0"/>
                      </a:rPr>
                      <m:t>≤0</m:t>
                    </m:r>
                  </m:oMath>
                </a14:m>
                <a:endParaRPr lang="en-US" sz="2100" dirty="0">
                  <a:solidFill>
                    <a:srgbClr val="0C2340"/>
                  </a:solidFill>
                </a:endParaRPr>
              </a:p>
              <a:p>
                <a:pPr defTabSz="540000"/>
                <a:endParaRPr lang="en-US" sz="2100" dirty="0">
                  <a:solidFill>
                    <a:srgbClr val="0C2340"/>
                  </a:solidFill>
                </a:endParaRPr>
              </a:p>
              <a:p>
                <a:pPr algn="just" defTabSz="540000"/>
                <a:r>
                  <a:rPr lang="en-US" sz="2100" dirty="0">
                    <a:solidFill>
                      <a:srgbClr val="0C2340"/>
                    </a:solidFill>
                  </a:rPr>
                  <a:t>To evaluate the given optimization problem using a Bayesian optimizer, the objective of weight minimization is combined with the constraints on the lowest natural frequencies. For this purpose, the following objective function is formulated based on the augmented Lagrange function with the penalty weight </a:t>
                </a:r>
                <a14:m>
                  <m:oMath xmlns:m="http://schemas.openxmlformats.org/officeDocument/2006/math">
                    <m:r>
                      <a:rPr lang="de-DE" sz="2100" b="0" i="1" smtClean="0">
                        <a:solidFill>
                          <a:srgbClr val="0C2340"/>
                        </a:solidFill>
                        <a:latin typeface="Cambria Math" panose="02040503050406030204" pitchFamily="18" charset="0"/>
                      </a:rPr>
                      <m:t>𝑝</m:t>
                    </m:r>
                    <m:r>
                      <a:rPr lang="de-DE" sz="2100" b="0" i="1" smtClean="0">
                        <a:solidFill>
                          <a:srgbClr val="0C2340"/>
                        </a:solidFill>
                        <a:latin typeface="Cambria Math" panose="02040503050406030204" pitchFamily="18" charset="0"/>
                      </a:rPr>
                      <m:t>:</m:t>
                    </m:r>
                  </m:oMath>
                </a14:m>
                <a:endParaRPr lang="de-DE" sz="2100" b="0" i="1" dirty="0">
                  <a:solidFill>
                    <a:srgbClr val="0C2340"/>
                  </a:solidFill>
                  <a:latin typeface="Cambria Math" panose="02040503050406030204" pitchFamily="18" charset="0"/>
                </a:endParaRPr>
              </a:p>
              <a:p>
                <a:pPr defTabSz="540000"/>
                <a14:m>
                  <m:oMathPara xmlns:m="http://schemas.openxmlformats.org/officeDocument/2006/math">
                    <m:oMathParaPr>
                      <m:jc m:val="centerGroup"/>
                    </m:oMathParaPr>
                    <m:oMath xmlns:m="http://schemas.openxmlformats.org/officeDocument/2006/math">
                      <m:r>
                        <a:rPr lang="de-DE" sz="2100" b="0" i="1" smtClean="0">
                          <a:solidFill>
                            <a:srgbClr val="0C2340"/>
                          </a:solidFill>
                          <a:latin typeface="Cambria Math" panose="02040503050406030204" pitchFamily="18" charset="0"/>
                        </a:rPr>
                        <m:t>𝐿</m:t>
                      </m:r>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r>
                            <a:rPr lang="de-DE" sz="2100" b="0" i="1" smtClean="0">
                              <a:solidFill>
                                <a:srgbClr val="0C2340"/>
                              </a:solidFill>
                              <a:latin typeface="Cambria Math" panose="02040503050406030204" pitchFamily="18" charset="0"/>
                            </a:rPr>
                            <m:t>, </m:t>
                          </m:r>
                          <m:r>
                            <a:rPr lang="de-DE" sz="2100" b="0" i="1" smtClean="0">
                              <a:solidFill>
                                <a:srgbClr val="0C2340"/>
                              </a:solidFill>
                              <a:latin typeface="Cambria Math" panose="02040503050406030204" pitchFamily="18" charset="0"/>
                            </a:rPr>
                            <m:t>𝑝</m:t>
                          </m:r>
                        </m:e>
                      </m:d>
                      <m:r>
                        <a:rPr lang="de-DE" sz="2100" b="0" i="1" smtClean="0">
                          <a:solidFill>
                            <a:srgbClr val="0C2340"/>
                          </a:solidFill>
                          <a:latin typeface="Cambria Math" panose="02040503050406030204" pitchFamily="18" charset="0"/>
                        </a:rPr>
                        <m:t>=</m:t>
                      </m:r>
                      <m:nary>
                        <m:naryPr>
                          <m:chr m:val="∑"/>
                          <m:ctrlPr>
                            <a:rPr lang="de-DE" sz="2100" i="1">
                              <a:solidFill>
                                <a:srgbClr val="0C2340"/>
                              </a:solidFill>
                              <a:latin typeface="Cambria Math" panose="02040503050406030204" pitchFamily="18" charset="0"/>
                            </a:rPr>
                          </m:ctrlPr>
                        </m:naryPr>
                        <m:sub>
                          <m:r>
                            <m:rPr>
                              <m:brk m:alnAt="23"/>
                            </m:rPr>
                            <a:rPr lang="de-DE" sz="2100" i="1">
                              <a:solidFill>
                                <a:srgbClr val="0C2340"/>
                              </a:solidFill>
                              <a:latin typeface="Cambria Math" panose="02040503050406030204" pitchFamily="18" charset="0"/>
                            </a:rPr>
                            <m:t>𝑞</m:t>
                          </m:r>
                          <m:r>
                            <a:rPr lang="de-DE" sz="2100" i="1">
                              <a:solidFill>
                                <a:srgbClr val="0C2340"/>
                              </a:solidFill>
                              <a:latin typeface="Cambria Math" panose="02040503050406030204" pitchFamily="18" charset="0"/>
                            </a:rPr>
                            <m:t>=1</m:t>
                          </m:r>
                        </m:sub>
                        <m:sup>
                          <m:r>
                            <a:rPr lang="de-DE" sz="2100" i="1">
                              <a:solidFill>
                                <a:srgbClr val="0C2340"/>
                              </a:solidFill>
                              <a:latin typeface="Cambria Math" panose="02040503050406030204" pitchFamily="18" charset="0"/>
                            </a:rPr>
                            <m:t>37</m:t>
                          </m:r>
                        </m:sup>
                        <m:e>
                          <m:sSub>
                            <m:sSubPr>
                              <m:ctrlPr>
                                <a:rPr lang="de-DE" sz="2100" i="1">
                                  <a:solidFill>
                                    <a:srgbClr val="0C2340"/>
                                  </a:solidFill>
                                  <a:latin typeface="Cambria Math" panose="02040503050406030204" pitchFamily="18" charset="0"/>
                                </a:rPr>
                              </m:ctrlPr>
                            </m:sSubPr>
                            <m:e>
                              <m:r>
                                <a:rPr lang="de-DE" sz="2100" i="1">
                                  <a:solidFill>
                                    <a:srgbClr val="0C2340"/>
                                  </a:solidFill>
                                  <a:latin typeface="Cambria Math" panose="02040503050406030204" pitchFamily="18" charset="0"/>
                                </a:rPr>
                                <m:t>𝐴</m:t>
                              </m:r>
                            </m:e>
                            <m:sub>
                              <m:r>
                                <a:rPr lang="de-DE" sz="2100" i="1">
                                  <a:solidFill>
                                    <a:srgbClr val="0C2340"/>
                                  </a:solidFill>
                                  <a:latin typeface="Cambria Math" panose="02040503050406030204" pitchFamily="18" charset="0"/>
                                </a:rPr>
                                <m:t>𝑞</m:t>
                              </m:r>
                            </m:sub>
                          </m:sSub>
                          <m:r>
                            <a:rPr lang="de-DE" sz="2100" i="1">
                              <a:solidFill>
                                <a:srgbClr val="0C2340"/>
                              </a:solidFill>
                              <a:latin typeface="Cambria Math" panose="02040503050406030204" pitchFamily="18" charset="0"/>
                              <a:ea typeface="Cambria Math" panose="02040503050406030204" pitchFamily="18" charset="0"/>
                            </a:rPr>
                            <m:t>∙ </m:t>
                          </m:r>
                          <m:sSub>
                            <m:sSubPr>
                              <m:ctrlPr>
                                <a:rPr lang="de-DE" sz="2100" i="1">
                                  <a:solidFill>
                                    <a:srgbClr val="0C2340"/>
                                  </a:solidFill>
                                  <a:latin typeface="Cambria Math" panose="02040503050406030204" pitchFamily="18" charset="0"/>
                                  <a:ea typeface="Cambria Math" panose="02040503050406030204" pitchFamily="18" charset="0"/>
                                </a:rPr>
                              </m:ctrlPr>
                            </m:sSubPr>
                            <m:e>
                              <m:r>
                                <a:rPr lang="de-DE" sz="2100" i="1">
                                  <a:solidFill>
                                    <a:srgbClr val="0C2340"/>
                                  </a:solidFill>
                                  <a:latin typeface="Cambria Math" panose="02040503050406030204" pitchFamily="18" charset="0"/>
                                  <a:ea typeface="Cambria Math" panose="02040503050406030204" pitchFamily="18" charset="0"/>
                                </a:rPr>
                                <m:t>𝜌</m:t>
                              </m:r>
                            </m:e>
                            <m:sub>
                              <m:r>
                                <a:rPr lang="de-DE" sz="2100" i="1">
                                  <a:solidFill>
                                    <a:srgbClr val="0C2340"/>
                                  </a:solidFill>
                                  <a:latin typeface="Cambria Math" panose="02040503050406030204" pitchFamily="18" charset="0"/>
                                  <a:ea typeface="Cambria Math" panose="02040503050406030204" pitchFamily="18" charset="0"/>
                                </a:rPr>
                                <m:t>𝑞</m:t>
                              </m:r>
                            </m:sub>
                          </m:sSub>
                          <m:r>
                            <a:rPr lang="de-DE" sz="2100" i="1">
                              <a:solidFill>
                                <a:srgbClr val="0C2340"/>
                              </a:solidFill>
                              <a:latin typeface="Cambria Math" panose="02040503050406030204" pitchFamily="18" charset="0"/>
                              <a:ea typeface="Cambria Math" panose="02040503050406030204" pitchFamily="18" charset="0"/>
                            </a:rPr>
                            <m:t>∙</m:t>
                          </m:r>
                          <m:sSub>
                            <m:sSubPr>
                              <m:ctrlPr>
                                <a:rPr lang="de-DE" sz="2100" i="1">
                                  <a:solidFill>
                                    <a:srgbClr val="0C2340"/>
                                  </a:solidFill>
                                  <a:latin typeface="Cambria Math" panose="02040503050406030204" pitchFamily="18" charset="0"/>
                                  <a:ea typeface="Cambria Math" panose="02040503050406030204" pitchFamily="18" charset="0"/>
                                </a:rPr>
                              </m:ctrlPr>
                            </m:sSubPr>
                            <m:e>
                              <m:r>
                                <a:rPr lang="de-DE" sz="2100" i="1">
                                  <a:solidFill>
                                    <a:srgbClr val="0C2340"/>
                                  </a:solidFill>
                                  <a:latin typeface="Cambria Math" panose="02040503050406030204" pitchFamily="18" charset="0"/>
                                  <a:ea typeface="Cambria Math" panose="02040503050406030204" pitchFamily="18" charset="0"/>
                                </a:rPr>
                                <m:t>𝐿</m:t>
                              </m:r>
                            </m:e>
                            <m:sub>
                              <m:r>
                                <a:rPr lang="de-DE" sz="2100" i="1">
                                  <a:solidFill>
                                    <a:srgbClr val="0C2340"/>
                                  </a:solidFill>
                                  <a:latin typeface="Cambria Math" panose="02040503050406030204" pitchFamily="18" charset="0"/>
                                  <a:ea typeface="Cambria Math" panose="02040503050406030204" pitchFamily="18" charset="0"/>
                                </a:rPr>
                                <m:t>𝑞</m:t>
                              </m:r>
                            </m:sub>
                          </m:sSub>
                          <m:r>
                            <a:rPr lang="de-DE" sz="2100" b="0" i="1" smtClean="0">
                              <a:solidFill>
                                <a:srgbClr val="0C2340"/>
                              </a:solidFill>
                              <a:latin typeface="Cambria Math" panose="02040503050406030204" pitchFamily="18" charset="0"/>
                              <a:ea typeface="Cambria Math" panose="02040503050406030204" pitchFamily="18" charset="0"/>
                            </a:rPr>
                            <m:t>+</m:t>
                          </m:r>
                          <m:r>
                            <a:rPr lang="de-DE" sz="2100" b="0" i="1" smtClean="0">
                              <a:solidFill>
                                <a:srgbClr val="0C2340"/>
                              </a:solidFill>
                              <a:latin typeface="Cambria Math" panose="02040503050406030204" pitchFamily="18" charset="0"/>
                              <a:ea typeface="Cambria Math" panose="02040503050406030204" pitchFamily="18" charset="0"/>
                            </a:rPr>
                            <m:t>𝑝</m:t>
                          </m:r>
                          <m:r>
                            <a:rPr lang="de-DE" sz="2100" b="0" i="1" smtClean="0">
                              <a:solidFill>
                                <a:srgbClr val="0C2340"/>
                              </a:solidFill>
                              <a:latin typeface="Cambria Math" panose="02040503050406030204" pitchFamily="18" charset="0"/>
                              <a:ea typeface="Cambria Math" panose="02040503050406030204" pitchFamily="18" charset="0"/>
                            </a:rPr>
                            <m:t>∙</m:t>
                          </m:r>
                          <m:nary>
                            <m:naryPr>
                              <m:chr m:val="∑"/>
                              <m:ctrlPr>
                                <a:rPr lang="de-DE" sz="2100" b="0" i="1" smtClean="0">
                                  <a:solidFill>
                                    <a:srgbClr val="0C2340"/>
                                  </a:solidFill>
                                  <a:latin typeface="Cambria Math" panose="02040503050406030204" pitchFamily="18" charset="0"/>
                                  <a:ea typeface="Cambria Math" panose="02040503050406030204" pitchFamily="18" charset="0"/>
                                </a:rPr>
                              </m:ctrlPr>
                            </m:naryPr>
                            <m:sub>
                              <m:r>
                                <m:rPr>
                                  <m:brk m:alnAt="23"/>
                                </m:rPr>
                                <a:rPr lang="de-DE" sz="2100" b="0" i="1" smtClean="0">
                                  <a:solidFill>
                                    <a:srgbClr val="0C2340"/>
                                  </a:solidFill>
                                  <a:latin typeface="Cambria Math" panose="02040503050406030204" pitchFamily="18" charset="0"/>
                                  <a:ea typeface="Cambria Math" panose="02040503050406030204" pitchFamily="18" charset="0"/>
                                </a:rPr>
                                <m:t>𝑗</m:t>
                              </m:r>
                              <m:r>
                                <a:rPr lang="de-DE" sz="2100" b="0" i="1" smtClean="0">
                                  <a:solidFill>
                                    <a:srgbClr val="0C2340"/>
                                  </a:solidFill>
                                  <a:latin typeface="Cambria Math" panose="02040503050406030204" pitchFamily="18" charset="0"/>
                                  <a:ea typeface="Cambria Math" panose="02040503050406030204" pitchFamily="18" charset="0"/>
                                </a:rPr>
                                <m:t>=1</m:t>
                              </m:r>
                            </m:sub>
                            <m:sup>
                              <m:r>
                                <a:rPr lang="de-DE" sz="2100" b="0" i="1" smtClean="0">
                                  <a:solidFill>
                                    <a:srgbClr val="0C2340"/>
                                  </a:solidFill>
                                  <a:latin typeface="Cambria Math" panose="02040503050406030204" pitchFamily="18" charset="0"/>
                                  <a:ea typeface="Cambria Math" panose="02040503050406030204" pitchFamily="18" charset="0"/>
                                </a:rPr>
                                <m:t>3</m:t>
                              </m:r>
                            </m:sup>
                            <m:e>
                              <m:r>
                                <a:rPr lang="de-DE" sz="2100" b="0" i="1" smtClean="0">
                                  <a:solidFill>
                                    <a:srgbClr val="0C2340"/>
                                  </a:solidFill>
                                  <a:latin typeface="Cambria Math" panose="02040503050406030204" pitchFamily="18" charset="0"/>
                                  <a:ea typeface="Cambria Math" panose="02040503050406030204" pitchFamily="18" charset="0"/>
                                </a:rPr>
                                <m:t>[</m:t>
                              </m:r>
                              <m:func>
                                <m:funcPr>
                                  <m:ctrlPr>
                                    <a:rPr lang="de-DE" sz="2100" b="0" i="1" smtClean="0">
                                      <a:solidFill>
                                        <a:srgbClr val="0C2340"/>
                                      </a:solidFill>
                                      <a:latin typeface="Cambria Math" panose="02040503050406030204" pitchFamily="18" charset="0"/>
                                      <a:ea typeface="Cambria Math" panose="02040503050406030204" pitchFamily="18" charset="0"/>
                                    </a:rPr>
                                  </m:ctrlPr>
                                </m:funcPr>
                                <m:fName>
                                  <m:r>
                                    <m:rPr>
                                      <m:sty m:val="p"/>
                                    </m:rPr>
                                    <a:rPr lang="de-DE" sz="2100" b="0" i="0" smtClean="0">
                                      <a:solidFill>
                                        <a:srgbClr val="0C2340"/>
                                      </a:solidFill>
                                      <a:latin typeface="Cambria Math" panose="02040503050406030204" pitchFamily="18" charset="0"/>
                                      <a:ea typeface="Cambria Math" panose="02040503050406030204" pitchFamily="18" charset="0"/>
                                    </a:rPr>
                                    <m:t>max</m:t>
                                  </m:r>
                                </m:fName>
                                <m:e>
                                  <m:d>
                                    <m:dPr>
                                      <m:ctrlPr>
                                        <a:rPr lang="de-DE" sz="2100" b="0" i="1" smtClean="0">
                                          <a:solidFill>
                                            <a:srgbClr val="0C2340"/>
                                          </a:solidFill>
                                          <a:latin typeface="Cambria Math" panose="02040503050406030204" pitchFamily="18" charset="0"/>
                                          <a:ea typeface="Cambria Math" panose="02040503050406030204" pitchFamily="18" charset="0"/>
                                        </a:rPr>
                                      </m:ctrlPr>
                                    </m:dPr>
                                    <m:e>
                                      <m:r>
                                        <a:rPr lang="de-DE" sz="2100" b="0" i="1" smtClean="0">
                                          <a:solidFill>
                                            <a:srgbClr val="0C2340"/>
                                          </a:solidFill>
                                          <a:latin typeface="Cambria Math" panose="02040503050406030204" pitchFamily="18" charset="0"/>
                                          <a:ea typeface="Cambria Math" panose="02040503050406030204" pitchFamily="18" charset="0"/>
                                        </a:rPr>
                                        <m:t>0, </m:t>
                                      </m:r>
                                      <m:sSub>
                                        <m:sSubPr>
                                          <m:ctrlPr>
                                            <a:rPr lang="de-DE" sz="2100" b="0" i="1" smtClean="0">
                                              <a:solidFill>
                                                <a:srgbClr val="0C2340"/>
                                              </a:solidFill>
                                              <a:latin typeface="Cambria Math" panose="02040503050406030204" pitchFamily="18" charset="0"/>
                                              <a:ea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𝑔</m:t>
                                          </m:r>
                                        </m:e>
                                        <m:sub>
                                          <m:r>
                                            <a:rPr lang="de-DE" sz="2100" b="0" i="1" smtClean="0">
                                              <a:solidFill>
                                                <a:srgbClr val="0C2340"/>
                                              </a:solidFill>
                                              <a:latin typeface="Cambria Math" panose="02040503050406030204" pitchFamily="18" charset="0"/>
                                              <a:ea typeface="Cambria Math" panose="02040503050406030204" pitchFamily="18" charset="0"/>
                                            </a:rPr>
                                            <m:t>𝑗</m:t>
                                          </m:r>
                                        </m:sub>
                                      </m:sSub>
                                      <m:d>
                                        <m:dPr>
                                          <m:ctrlPr>
                                            <a:rPr lang="de-DE" sz="2100" b="0" i="1" smtClean="0">
                                              <a:solidFill>
                                                <a:srgbClr val="0C2340"/>
                                              </a:solidFill>
                                              <a:latin typeface="Cambria Math" panose="02040503050406030204" pitchFamily="18" charset="0"/>
                                              <a:ea typeface="Cambria Math" panose="02040503050406030204" pitchFamily="18" charset="0"/>
                                            </a:rPr>
                                          </m:ctrlPr>
                                        </m:dPr>
                                        <m:e>
                                          <m:r>
                                            <a:rPr lang="de-DE" sz="2100" b="0" i="1" smtClean="0">
                                              <a:solidFill>
                                                <a:srgbClr val="0C2340"/>
                                              </a:solidFill>
                                              <a:latin typeface="Cambria Math" panose="02040503050406030204" pitchFamily="18" charset="0"/>
                                              <a:ea typeface="Cambria Math" panose="02040503050406030204" pitchFamily="18" charset="0"/>
                                            </a:rPr>
                                            <m:t>𝑥</m:t>
                                          </m:r>
                                        </m:e>
                                      </m:d>
                                    </m:e>
                                  </m:d>
                                </m:e>
                              </m:func>
                              <m:r>
                                <a:rPr lang="de-DE" sz="2100" b="0" i="1" smtClean="0">
                                  <a:solidFill>
                                    <a:srgbClr val="0C2340"/>
                                  </a:solidFill>
                                  <a:latin typeface="Cambria Math" panose="02040503050406030204" pitchFamily="18" charset="0"/>
                                  <a:ea typeface="Cambria Math" panose="02040503050406030204" pitchFamily="18" charset="0"/>
                                </a:rPr>
                                <m:t>]²</m:t>
                              </m:r>
                            </m:e>
                          </m:nary>
                          <m:r>
                            <a:rPr lang="de-DE" sz="2100" i="1">
                              <a:solidFill>
                                <a:srgbClr val="0C2340"/>
                              </a:solidFill>
                              <a:latin typeface="Cambria Math" panose="02040503050406030204" pitchFamily="18" charset="0"/>
                              <a:ea typeface="Cambria Math" panose="02040503050406030204" pitchFamily="18" charset="0"/>
                            </a:rPr>
                            <m:t> </m:t>
                          </m:r>
                        </m:e>
                      </m:nary>
                    </m:oMath>
                  </m:oMathPara>
                </a14:m>
                <a:endParaRPr lang="en-US" sz="2100" dirty="0">
                  <a:solidFill>
                    <a:srgbClr val="0C2340"/>
                  </a:solidFill>
                </a:endParaRPr>
              </a:p>
              <a:p>
                <a:pPr defTabSz="540000"/>
                <a:endParaRPr lang="en-US" sz="2100" dirty="0">
                  <a:solidFill>
                    <a:srgbClr val="0C2340"/>
                  </a:solidFill>
                </a:endParaRPr>
              </a:p>
              <a:p>
                <a:pPr defTabSz="540000"/>
                <a:endParaRPr lang="en-US" sz="2100" dirty="0">
                  <a:solidFill>
                    <a:srgbClr val="0C2340"/>
                  </a:solidFill>
                </a:endParaRPr>
              </a:p>
              <a:p>
                <a:pPr defTabSz="540000"/>
                <a:endParaRPr lang="en-US" sz="2100" dirty="0">
                  <a:solidFill>
                    <a:srgbClr val="0C2340"/>
                  </a:solidFill>
                </a:endParaRPr>
              </a:p>
              <a:p>
                <a:pPr defTabSz="540000"/>
                <a:endParaRPr lang="en-US" sz="2100" dirty="0">
                  <a:solidFill>
                    <a:srgbClr val="0C2340"/>
                  </a:solidFill>
                </a:endParaRPr>
              </a:p>
              <a:p>
                <a:pPr defTabSz="540000"/>
                <a:endParaRPr lang="en-US" sz="2100" dirty="0">
                  <a:solidFill>
                    <a:srgbClr val="0C2340"/>
                  </a:solidFill>
                </a:endParaRPr>
              </a:p>
              <a:p>
                <a:pPr defTabSz="540000"/>
                <a:endParaRPr lang="en-US" sz="2100" dirty="0">
                  <a:solidFill>
                    <a:srgbClr val="0C2340"/>
                  </a:solidFill>
                </a:endParaRPr>
              </a:p>
              <a:p>
                <a:pPr defTabSz="540000"/>
                <a:endParaRPr lang="en-US" sz="2100" dirty="0">
                  <a:solidFill>
                    <a:srgbClr val="0C2340"/>
                  </a:solidFill>
                </a:endParaRPr>
              </a:p>
              <a:p>
                <a:pPr defTabSz="540000"/>
                <a:endParaRPr lang="en-US" sz="2100" dirty="0">
                  <a:solidFill>
                    <a:srgbClr val="0C2340"/>
                  </a:solidFill>
                </a:endParaRPr>
              </a:p>
              <a:p>
                <a:pPr algn="just"/>
                <a:endParaRPr lang="en-US" sz="2100" dirty="0">
                  <a:solidFill>
                    <a:srgbClr val="0C2340"/>
                  </a:solidFill>
                </a:endParaRPr>
              </a:p>
            </p:txBody>
          </p:sp>
        </mc:Choice>
        <mc:Fallback xmlns="">
          <p:sp>
            <p:nvSpPr>
              <p:cNvPr id="67" name="Abgerundetes Rechteck 66">
                <a:extLst>
                  <a:ext uri="{FF2B5EF4-FFF2-40B4-BE49-F238E27FC236}">
                    <a16:creationId xmlns:a16="http://schemas.microsoft.com/office/drawing/2014/main" id="{9540EB60-1B7E-09FA-8A86-98607AD93382}"/>
                  </a:ext>
                </a:extLst>
              </p:cNvPr>
              <p:cNvSpPr>
                <a:spLocks noRot="1" noChangeAspect="1" noMove="1" noResize="1" noEditPoints="1" noAdjustHandles="1" noChangeArrowheads="1" noChangeShapeType="1" noTextEdit="1"/>
              </p:cNvSpPr>
              <p:nvPr/>
            </p:nvSpPr>
            <p:spPr>
              <a:xfrm>
                <a:off x="360000" y="13140000"/>
                <a:ext cx="9360000" cy="4680000"/>
              </a:xfrm>
              <a:prstGeom prst="rect">
                <a:avLst/>
              </a:prstGeom>
              <a:blipFill>
                <a:blip r:embed="rId2"/>
                <a:stretch>
                  <a:fillRect l="-782" t="-3911" r="-782"/>
                </a:stretch>
              </a:blipFill>
              <a:ln w="44450">
                <a:noFill/>
              </a:ln>
              <a:effectLst>
                <a:softEdge rad="0"/>
              </a:effectLst>
            </p:spPr>
            <p:txBody>
              <a:bodyPr/>
              <a:lstStyle/>
              <a:p>
                <a:r>
                  <a:rPr lang="en-US">
                    <a:noFill/>
                  </a:rPr>
                  <a:t> </a:t>
                </a:r>
              </a:p>
            </p:txBody>
          </p:sp>
        </mc:Fallback>
      </mc:AlternateContent>
      <p:sp>
        <p:nvSpPr>
          <p:cNvPr id="72" name="Abgerundetes Rechteck 71">
            <a:extLst>
              <a:ext uri="{FF2B5EF4-FFF2-40B4-BE49-F238E27FC236}">
                <a16:creationId xmlns:a16="http://schemas.microsoft.com/office/drawing/2014/main" id="{56A2FBA5-71DB-DC25-73D4-95F3486ADABB}"/>
              </a:ext>
            </a:extLst>
          </p:cNvPr>
          <p:cNvSpPr/>
          <p:nvPr/>
        </p:nvSpPr>
        <p:spPr>
          <a:xfrm>
            <a:off x="3240000" y="8640000"/>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err="1">
                <a:solidFill>
                  <a:schemeClr val="bg1"/>
                </a:solidFill>
              </a:rPr>
              <a:t>Introduction</a:t>
            </a:r>
            <a:endParaRPr lang="de-DE" sz="4000" b="1">
              <a:solidFill>
                <a:schemeClr val="bg1"/>
              </a:solidFill>
            </a:endParaRPr>
          </a:p>
        </p:txBody>
      </p:sp>
      <p:sp>
        <p:nvSpPr>
          <p:cNvPr id="75" name="Abgerundetes Rechteck 74">
            <a:extLst>
              <a:ext uri="{FF2B5EF4-FFF2-40B4-BE49-F238E27FC236}">
                <a16:creationId xmlns:a16="http://schemas.microsoft.com/office/drawing/2014/main" id="{5001710B-5B93-AE6A-5F0E-CFC5C381C51D}"/>
              </a:ext>
            </a:extLst>
          </p:cNvPr>
          <p:cNvSpPr/>
          <p:nvPr/>
        </p:nvSpPr>
        <p:spPr>
          <a:xfrm>
            <a:off x="2520000" y="12330000"/>
            <a:ext cx="504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a:solidFill>
                  <a:schemeClr val="bg1"/>
                </a:solidFill>
              </a:rPr>
              <a:t>Problem </a:t>
            </a:r>
            <a:r>
              <a:rPr lang="de-DE" sz="4000" b="1" err="1">
                <a:solidFill>
                  <a:schemeClr val="bg1"/>
                </a:solidFill>
              </a:rPr>
              <a:t>formulation</a:t>
            </a:r>
            <a:endParaRPr lang="de-DE" sz="4000" b="1">
              <a:solidFill>
                <a:schemeClr val="bg1"/>
              </a:solidFill>
            </a:endParaRPr>
          </a:p>
        </p:txBody>
      </p:sp>
      <p:sp>
        <p:nvSpPr>
          <p:cNvPr id="76" name="Abgerundetes Rechteck 75">
            <a:extLst>
              <a:ext uri="{FF2B5EF4-FFF2-40B4-BE49-F238E27FC236}">
                <a16:creationId xmlns:a16="http://schemas.microsoft.com/office/drawing/2014/main" id="{4E7756FD-F6B5-A98D-564B-1531DC1C8E8B}"/>
              </a:ext>
            </a:extLst>
          </p:cNvPr>
          <p:cNvSpPr/>
          <p:nvPr/>
        </p:nvSpPr>
        <p:spPr>
          <a:xfrm>
            <a:off x="3240000" y="18000000"/>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err="1">
                <a:solidFill>
                  <a:schemeClr val="bg1"/>
                </a:solidFill>
              </a:rPr>
              <a:t>Methodology</a:t>
            </a:r>
            <a:endParaRPr lang="de-DE" sz="4000" b="1">
              <a:solidFill>
                <a:schemeClr val="bg1"/>
              </a:solidFill>
            </a:endParaRPr>
          </a:p>
        </p:txBody>
      </p:sp>
      <p:sp>
        <p:nvSpPr>
          <p:cNvPr id="68" name="Ellipse 67">
            <a:extLst>
              <a:ext uri="{FF2B5EF4-FFF2-40B4-BE49-F238E27FC236}">
                <a16:creationId xmlns:a16="http://schemas.microsoft.com/office/drawing/2014/main" id="{5385D245-53CE-3A4B-70AE-3040A3E6A97C}"/>
              </a:ext>
            </a:extLst>
          </p:cNvPr>
          <p:cNvSpPr/>
          <p:nvPr/>
        </p:nvSpPr>
        <p:spPr>
          <a:xfrm>
            <a:off x="19620000" y="16560000"/>
            <a:ext cx="1260000" cy="1260000"/>
          </a:xfrm>
          <a:prstGeom prst="ellipse">
            <a:avLst/>
          </a:prstGeom>
          <a:solidFill>
            <a:srgbClr val="0C2340"/>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400">
                <a:ln>
                  <a:solidFill>
                    <a:schemeClr val="bg1"/>
                  </a:solidFill>
                </a:ln>
                <a:solidFill>
                  <a:schemeClr val="bg1"/>
                </a:solidFill>
              </a:rPr>
              <a:t>2D</a:t>
            </a:r>
          </a:p>
        </p:txBody>
      </p:sp>
      <p:sp>
        <p:nvSpPr>
          <p:cNvPr id="73" name="Ellipse 72">
            <a:extLst>
              <a:ext uri="{FF2B5EF4-FFF2-40B4-BE49-F238E27FC236}">
                <a16:creationId xmlns:a16="http://schemas.microsoft.com/office/drawing/2014/main" id="{8B31FF56-BCEA-C397-6D6D-B4146CAE5493}"/>
              </a:ext>
            </a:extLst>
          </p:cNvPr>
          <p:cNvSpPr/>
          <p:nvPr/>
        </p:nvSpPr>
        <p:spPr>
          <a:xfrm>
            <a:off x="19620000" y="11700000"/>
            <a:ext cx="1260000" cy="1260000"/>
          </a:xfrm>
          <a:prstGeom prst="ellipse">
            <a:avLst/>
          </a:prstGeom>
          <a:solidFill>
            <a:srgbClr val="0C2340"/>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400">
                <a:ln>
                  <a:solidFill>
                    <a:schemeClr val="bg1"/>
                  </a:solidFill>
                </a:ln>
                <a:solidFill>
                  <a:schemeClr val="bg1"/>
                </a:solidFill>
              </a:rPr>
              <a:t>1D</a:t>
            </a:r>
          </a:p>
        </p:txBody>
      </p:sp>
      <p:sp>
        <p:nvSpPr>
          <p:cNvPr id="74" name="Ellipse 73">
            <a:extLst>
              <a:ext uri="{FF2B5EF4-FFF2-40B4-BE49-F238E27FC236}">
                <a16:creationId xmlns:a16="http://schemas.microsoft.com/office/drawing/2014/main" id="{B36C4C75-3ECF-1300-42C1-64C4347B132F}"/>
              </a:ext>
            </a:extLst>
          </p:cNvPr>
          <p:cNvSpPr/>
          <p:nvPr/>
        </p:nvSpPr>
        <p:spPr>
          <a:xfrm>
            <a:off x="19620000" y="21420000"/>
            <a:ext cx="1260000" cy="1260000"/>
          </a:xfrm>
          <a:prstGeom prst="ellipse">
            <a:avLst/>
          </a:prstGeom>
          <a:solidFill>
            <a:srgbClr val="0C2340"/>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400">
                <a:ln>
                  <a:solidFill>
                    <a:schemeClr val="bg1"/>
                  </a:solidFill>
                </a:ln>
                <a:solidFill>
                  <a:schemeClr val="bg1"/>
                </a:solidFill>
              </a:rPr>
              <a:t>6D</a:t>
            </a:r>
          </a:p>
        </p:txBody>
      </p:sp>
      <p:sp>
        <p:nvSpPr>
          <p:cNvPr id="77" name="Ellipse 76">
            <a:extLst>
              <a:ext uri="{FF2B5EF4-FFF2-40B4-BE49-F238E27FC236}">
                <a16:creationId xmlns:a16="http://schemas.microsoft.com/office/drawing/2014/main" id="{B94361F8-F7A4-9393-AE66-54D0A72A26D7}"/>
              </a:ext>
            </a:extLst>
          </p:cNvPr>
          <p:cNvSpPr/>
          <p:nvPr/>
        </p:nvSpPr>
        <p:spPr>
          <a:xfrm>
            <a:off x="19620000" y="26550000"/>
            <a:ext cx="1260000" cy="1260000"/>
          </a:xfrm>
          <a:prstGeom prst="ellipse">
            <a:avLst/>
          </a:prstGeom>
          <a:solidFill>
            <a:srgbClr val="0C2340"/>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400">
                <a:ln>
                  <a:solidFill>
                    <a:schemeClr val="bg1"/>
                  </a:solidFill>
                </a:ln>
                <a:solidFill>
                  <a:schemeClr val="bg1"/>
                </a:solidFill>
              </a:rPr>
              <a:t>19D</a:t>
            </a:r>
          </a:p>
        </p:txBody>
      </p:sp>
      <p:sp>
        <p:nvSpPr>
          <p:cNvPr id="78" name="Bogen 77">
            <a:extLst>
              <a:ext uri="{FF2B5EF4-FFF2-40B4-BE49-F238E27FC236}">
                <a16:creationId xmlns:a16="http://schemas.microsoft.com/office/drawing/2014/main" id="{851DFAA2-6B7B-5C0B-5844-8456A24ED782}"/>
              </a:ext>
            </a:extLst>
          </p:cNvPr>
          <p:cNvSpPr/>
          <p:nvPr/>
        </p:nvSpPr>
        <p:spPr>
          <a:xfrm>
            <a:off x="19440000" y="11520000"/>
            <a:ext cx="1620000" cy="1620000"/>
          </a:xfrm>
          <a:prstGeom prst="arc">
            <a:avLst>
              <a:gd name="adj1" fmla="val 16006164"/>
              <a:gd name="adj2" fmla="val 5530131"/>
            </a:avLst>
          </a:prstGeom>
          <a:ln w="44450">
            <a:solidFill>
              <a:srgbClr val="0C23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79" name="Gerader Verbinder 78">
            <a:extLst>
              <a:ext uri="{FF2B5EF4-FFF2-40B4-BE49-F238E27FC236}">
                <a16:creationId xmlns:a16="http://schemas.microsoft.com/office/drawing/2014/main" id="{06163710-AD0D-3A34-BECF-73160C63BCD9}"/>
              </a:ext>
            </a:extLst>
          </p:cNvPr>
          <p:cNvCxnSpPr/>
          <p:nvPr/>
        </p:nvCxnSpPr>
        <p:spPr>
          <a:xfrm flipH="1">
            <a:off x="20250000" y="13140000"/>
            <a:ext cx="1" cy="3240000"/>
          </a:xfrm>
          <a:prstGeom prst="line">
            <a:avLst/>
          </a:prstGeom>
          <a:ln w="44450">
            <a:solidFill>
              <a:srgbClr val="0C2340"/>
            </a:solidFill>
            <a:tailEnd type="arrow" w="lg" len="lg"/>
          </a:ln>
        </p:spPr>
        <p:style>
          <a:lnRef idx="1">
            <a:schemeClr val="accent1"/>
          </a:lnRef>
          <a:fillRef idx="0">
            <a:schemeClr val="accent1"/>
          </a:fillRef>
          <a:effectRef idx="0">
            <a:schemeClr val="accent1"/>
          </a:effectRef>
          <a:fontRef idx="minor">
            <a:schemeClr val="tx1"/>
          </a:fontRef>
        </p:style>
      </p:cxnSp>
      <p:sp>
        <p:nvSpPr>
          <p:cNvPr id="80" name="Bogen 79">
            <a:extLst>
              <a:ext uri="{FF2B5EF4-FFF2-40B4-BE49-F238E27FC236}">
                <a16:creationId xmlns:a16="http://schemas.microsoft.com/office/drawing/2014/main" id="{C1C21056-2968-6657-7DB8-7318E31D7FE5}"/>
              </a:ext>
            </a:extLst>
          </p:cNvPr>
          <p:cNvSpPr/>
          <p:nvPr/>
        </p:nvSpPr>
        <p:spPr>
          <a:xfrm>
            <a:off x="19440000" y="16380000"/>
            <a:ext cx="1620000" cy="1620000"/>
          </a:xfrm>
          <a:prstGeom prst="arc">
            <a:avLst>
              <a:gd name="adj1" fmla="val 16200000"/>
              <a:gd name="adj2" fmla="val 5400832"/>
            </a:avLst>
          </a:prstGeom>
          <a:ln w="44450">
            <a:solidFill>
              <a:srgbClr val="0C23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81" name="Gerader Verbinder 80">
            <a:extLst>
              <a:ext uri="{FF2B5EF4-FFF2-40B4-BE49-F238E27FC236}">
                <a16:creationId xmlns:a16="http://schemas.microsoft.com/office/drawing/2014/main" id="{F2B738A3-2B6A-BB76-2A2B-7F69D7B2329E}"/>
              </a:ext>
            </a:extLst>
          </p:cNvPr>
          <p:cNvCxnSpPr/>
          <p:nvPr/>
        </p:nvCxnSpPr>
        <p:spPr>
          <a:xfrm flipH="1">
            <a:off x="20250000" y="22860000"/>
            <a:ext cx="1" cy="3510000"/>
          </a:xfrm>
          <a:prstGeom prst="line">
            <a:avLst/>
          </a:prstGeom>
          <a:ln w="44450">
            <a:solidFill>
              <a:srgbClr val="0C2340"/>
            </a:solidFill>
            <a:tailEnd type="arrow" w="lg" len="lg"/>
          </a:ln>
        </p:spPr>
        <p:style>
          <a:lnRef idx="1">
            <a:schemeClr val="accent1"/>
          </a:lnRef>
          <a:fillRef idx="0">
            <a:schemeClr val="accent1"/>
          </a:fillRef>
          <a:effectRef idx="0">
            <a:schemeClr val="accent1"/>
          </a:effectRef>
          <a:fontRef idx="minor">
            <a:schemeClr val="tx1"/>
          </a:fontRef>
        </p:style>
      </p:cxnSp>
      <p:sp>
        <p:nvSpPr>
          <p:cNvPr id="82" name="Bogen 81">
            <a:extLst>
              <a:ext uri="{FF2B5EF4-FFF2-40B4-BE49-F238E27FC236}">
                <a16:creationId xmlns:a16="http://schemas.microsoft.com/office/drawing/2014/main" id="{B165E1A8-6A9D-AE76-DE7C-83FB92782ED4}"/>
              </a:ext>
            </a:extLst>
          </p:cNvPr>
          <p:cNvSpPr/>
          <p:nvPr/>
        </p:nvSpPr>
        <p:spPr>
          <a:xfrm>
            <a:off x="19440000" y="21240000"/>
            <a:ext cx="1620000" cy="1620000"/>
          </a:xfrm>
          <a:prstGeom prst="arc">
            <a:avLst>
              <a:gd name="adj1" fmla="val 16200000"/>
              <a:gd name="adj2" fmla="val 5400832"/>
            </a:avLst>
          </a:prstGeom>
          <a:ln w="44450">
            <a:solidFill>
              <a:srgbClr val="0C23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83" name="Gerader Verbinder 82">
            <a:extLst>
              <a:ext uri="{FF2B5EF4-FFF2-40B4-BE49-F238E27FC236}">
                <a16:creationId xmlns:a16="http://schemas.microsoft.com/office/drawing/2014/main" id="{3986052B-7BFA-37E6-307C-2D3A4B80613B}"/>
              </a:ext>
            </a:extLst>
          </p:cNvPr>
          <p:cNvCxnSpPr/>
          <p:nvPr/>
        </p:nvCxnSpPr>
        <p:spPr>
          <a:xfrm flipH="1">
            <a:off x="20250000" y="18000000"/>
            <a:ext cx="1" cy="3240000"/>
          </a:xfrm>
          <a:prstGeom prst="line">
            <a:avLst/>
          </a:prstGeom>
          <a:ln w="44450">
            <a:solidFill>
              <a:srgbClr val="0C2340"/>
            </a:solidFill>
            <a:tailEnd type="arrow" w="lg" len="lg"/>
          </a:ln>
        </p:spPr>
        <p:style>
          <a:lnRef idx="1">
            <a:schemeClr val="accent1"/>
          </a:lnRef>
          <a:fillRef idx="0">
            <a:schemeClr val="accent1"/>
          </a:fillRef>
          <a:effectRef idx="0">
            <a:schemeClr val="accent1"/>
          </a:effectRef>
          <a:fontRef idx="minor">
            <a:schemeClr val="tx1"/>
          </a:fontRef>
        </p:style>
      </p:cxnSp>
      <p:sp>
        <p:nvSpPr>
          <p:cNvPr id="84" name="Bogen 83">
            <a:extLst>
              <a:ext uri="{FF2B5EF4-FFF2-40B4-BE49-F238E27FC236}">
                <a16:creationId xmlns:a16="http://schemas.microsoft.com/office/drawing/2014/main" id="{812F47B2-FDFB-634B-C134-19F01A1AF37C}"/>
              </a:ext>
            </a:extLst>
          </p:cNvPr>
          <p:cNvSpPr/>
          <p:nvPr/>
        </p:nvSpPr>
        <p:spPr>
          <a:xfrm>
            <a:off x="19440000" y="26370000"/>
            <a:ext cx="1620000" cy="1620000"/>
          </a:xfrm>
          <a:prstGeom prst="arc">
            <a:avLst>
              <a:gd name="adj1" fmla="val 16200000"/>
              <a:gd name="adj2" fmla="val 5400832"/>
            </a:avLst>
          </a:prstGeom>
          <a:ln w="44450">
            <a:solidFill>
              <a:srgbClr val="0C23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6" name="Abgerundetes Rechteck 85">
            <a:extLst>
              <a:ext uri="{FF2B5EF4-FFF2-40B4-BE49-F238E27FC236}">
                <a16:creationId xmlns:a16="http://schemas.microsoft.com/office/drawing/2014/main" id="{94187BAC-A22D-1A72-648B-C84C914CB82B}"/>
              </a:ext>
            </a:extLst>
          </p:cNvPr>
          <p:cNvSpPr/>
          <p:nvPr/>
        </p:nvSpPr>
        <p:spPr>
          <a:xfrm>
            <a:off x="10080000" y="9990000"/>
            <a:ext cx="9360000" cy="4680000"/>
          </a:xfrm>
          <a:prstGeom prst="roundRect">
            <a:avLst>
              <a:gd name="adj" fmla="val 6302"/>
            </a:avLst>
          </a:prstGeom>
          <a:noFill/>
          <a:ln w="44450">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p:txBody>
      </p:sp>
      <p:grpSp>
        <p:nvGrpSpPr>
          <p:cNvPr id="5" name="Google Shape;45;p66">
            <a:extLst>
              <a:ext uri="{FF2B5EF4-FFF2-40B4-BE49-F238E27FC236}">
                <a16:creationId xmlns:a16="http://schemas.microsoft.com/office/drawing/2014/main" id="{D971F0D5-C464-AAC1-F9C3-EBFC47AD5FBA}"/>
              </a:ext>
            </a:extLst>
          </p:cNvPr>
          <p:cNvGrpSpPr>
            <a:grpSpLocks noChangeAspect="1"/>
          </p:cNvGrpSpPr>
          <p:nvPr/>
        </p:nvGrpSpPr>
        <p:grpSpPr>
          <a:xfrm>
            <a:off x="17460138" y="1906190"/>
            <a:ext cx="3240000" cy="1258566"/>
            <a:chOff x="717019" y="5865846"/>
            <a:chExt cx="1413341" cy="549007"/>
          </a:xfrm>
        </p:grpSpPr>
        <p:sp>
          <p:nvSpPr>
            <p:cNvPr id="6" name="Google Shape;46;p66">
              <a:extLst>
                <a:ext uri="{FF2B5EF4-FFF2-40B4-BE49-F238E27FC236}">
                  <a16:creationId xmlns:a16="http://schemas.microsoft.com/office/drawing/2014/main" id="{6A35819E-3FA3-85F4-F1AB-207F21E834A5}"/>
                </a:ext>
              </a:extLst>
            </p:cNvPr>
            <p:cNvSpPr/>
            <p:nvPr/>
          </p:nvSpPr>
          <p:spPr>
            <a:xfrm>
              <a:off x="998576" y="6136009"/>
              <a:ext cx="258644" cy="277455"/>
            </a:xfrm>
            <a:custGeom>
              <a:avLst/>
              <a:gdLst/>
              <a:ahLst/>
              <a:cxnLst/>
              <a:rect l="l" t="t" r="r" b="b"/>
              <a:pathLst>
                <a:path w="258644" h="277455" extrusionOk="0">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Google Shape;47;p66">
              <a:extLst>
                <a:ext uri="{FF2B5EF4-FFF2-40B4-BE49-F238E27FC236}">
                  <a16:creationId xmlns:a16="http://schemas.microsoft.com/office/drawing/2014/main" id="{EB9196B0-369D-6EBC-2607-41646EB5192F}"/>
                </a:ext>
              </a:extLst>
            </p:cNvPr>
            <p:cNvSpPr/>
            <p:nvPr/>
          </p:nvSpPr>
          <p:spPr>
            <a:xfrm>
              <a:off x="717019" y="6136183"/>
              <a:ext cx="244583" cy="271726"/>
            </a:xfrm>
            <a:custGeom>
              <a:avLst/>
              <a:gdLst/>
              <a:ahLst/>
              <a:cxnLst/>
              <a:rect l="l" t="t" r="r" b="b"/>
              <a:pathLst>
                <a:path w="244583" h="271726" extrusionOk="0">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 name="Google Shape;48;p66">
              <a:extLst>
                <a:ext uri="{FF2B5EF4-FFF2-40B4-BE49-F238E27FC236}">
                  <a16:creationId xmlns:a16="http://schemas.microsoft.com/office/drawing/2014/main" id="{6C0E8FD9-BADD-6CCC-0744-C6238BCCC015}"/>
                </a:ext>
              </a:extLst>
            </p:cNvPr>
            <p:cNvSpPr/>
            <p:nvPr/>
          </p:nvSpPr>
          <p:spPr>
            <a:xfrm>
              <a:off x="792227" y="5865846"/>
              <a:ext cx="256862" cy="254189"/>
            </a:xfrm>
            <a:custGeom>
              <a:avLst/>
              <a:gdLst/>
              <a:ahLst/>
              <a:cxnLst/>
              <a:rect l="l" t="t" r="r" b="b"/>
              <a:pathLst>
                <a:path w="256862" h="254189" extrusionOk="0">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49;p66">
              <a:extLst>
                <a:ext uri="{FF2B5EF4-FFF2-40B4-BE49-F238E27FC236}">
                  <a16:creationId xmlns:a16="http://schemas.microsoft.com/office/drawing/2014/main" id="{B0AA2383-671C-83A3-F2A0-DB5E932259D6}"/>
                </a:ext>
              </a:extLst>
            </p:cNvPr>
            <p:cNvSpPr/>
            <p:nvPr/>
          </p:nvSpPr>
          <p:spPr>
            <a:xfrm>
              <a:off x="1588597" y="6213099"/>
              <a:ext cx="172024" cy="200539"/>
            </a:xfrm>
            <a:custGeom>
              <a:avLst/>
              <a:gdLst/>
              <a:ahLst/>
              <a:cxnLst/>
              <a:rect l="l" t="t" r="r" b="b"/>
              <a:pathLst>
                <a:path w="172024" h="200539" extrusionOk="0">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50;p66">
              <a:extLst>
                <a:ext uri="{FF2B5EF4-FFF2-40B4-BE49-F238E27FC236}">
                  <a16:creationId xmlns:a16="http://schemas.microsoft.com/office/drawing/2014/main" id="{2F856396-4AA5-EF00-5C48-005611517DFB}"/>
                </a:ext>
              </a:extLst>
            </p:cNvPr>
            <p:cNvSpPr/>
            <p:nvPr/>
          </p:nvSpPr>
          <p:spPr>
            <a:xfrm>
              <a:off x="1803323" y="6136183"/>
              <a:ext cx="35585" cy="271552"/>
            </a:xfrm>
            <a:custGeom>
              <a:avLst/>
              <a:gdLst/>
              <a:ahLst/>
              <a:cxnLst/>
              <a:rect l="l" t="t" r="r" b="b"/>
              <a:pathLst>
                <a:path w="35585" h="271552" extrusionOk="0">
                  <a:moveTo>
                    <a:pt x="0" y="0"/>
                  </a:moveTo>
                  <a:lnTo>
                    <a:pt x="35585" y="0"/>
                  </a:lnTo>
                  <a:lnTo>
                    <a:pt x="35585" y="271552"/>
                  </a:lnTo>
                  <a:lnTo>
                    <a:pt x="0" y="27155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 name="Google Shape;51;p66">
              <a:extLst>
                <a:ext uri="{FF2B5EF4-FFF2-40B4-BE49-F238E27FC236}">
                  <a16:creationId xmlns:a16="http://schemas.microsoft.com/office/drawing/2014/main" id="{487D0CA6-AB81-6641-C914-01D9290EC72D}"/>
                </a:ext>
              </a:extLst>
            </p:cNvPr>
            <p:cNvSpPr/>
            <p:nvPr/>
          </p:nvSpPr>
          <p:spPr>
            <a:xfrm>
              <a:off x="1880049" y="6129238"/>
              <a:ext cx="122204" cy="278671"/>
            </a:xfrm>
            <a:custGeom>
              <a:avLst/>
              <a:gdLst/>
              <a:ahLst/>
              <a:cxnLst/>
              <a:rect l="l" t="t" r="r" b="b"/>
              <a:pathLst>
                <a:path w="122204" h="278671" extrusionOk="0">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 name="Google Shape;52;p66">
              <a:extLst>
                <a:ext uri="{FF2B5EF4-FFF2-40B4-BE49-F238E27FC236}">
                  <a16:creationId xmlns:a16="http://schemas.microsoft.com/office/drawing/2014/main" id="{41413F89-8FAE-93A3-ACFC-05C541D9C20A}"/>
                </a:ext>
              </a:extLst>
            </p:cNvPr>
            <p:cNvSpPr/>
            <p:nvPr/>
          </p:nvSpPr>
          <p:spPr>
            <a:xfrm>
              <a:off x="2016661" y="6168998"/>
              <a:ext cx="113699" cy="245855"/>
            </a:xfrm>
            <a:custGeom>
              <a:avLst/>
              <a:gdLst/>
              <a:ahLst/>
              <a:cxnLst/>
              <a:rect l="l" t="t" r="r" b="b"/>
              <a:pathLst>
                <a:path w="113699" h="245855" extrusionOk="0">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 name="Google Shape;53;p66">
              <a:extLst>
                <a:ext uri="{FF2B5EF4-FFF2-40B4-BE49-F238E27FC236}">
                  <a16:creationId xmlns:a16="http://schemas.microsoft.com/office/drawing/2014/main" id="{4F8FD05C-DA27-269F-2D79-3F4DA1CD8BD9}"/>
                </a:ext>
              </a:extLst>
            </p:cNvPr>
            <p:cNvSpPr/>
            <p:nvPr/>
          </p:nvSpPr>
          <p:spPr>
            <a:xfrm>
              <a:off x="1332730" y="6134967"/>
              <a:ext cx="221843" cy="272941"/>
            </a:xfrm>
            <a:custGeom>
              <a:avLst/>
              <a:gdLst/>
              <a:ahLst/>
              <a:cxnLst/>
              <a:rect l="l" t="t" r="r" b="b"/>
              <a:pathLst>
                <a:path w="221843" h="272941" extrusionOk="0">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 name="Abgerundetes Rechteck 71">
            <a:extLst>
              <a:ext uri="{FF2B5EF4-FFF2-40B4-BE49-F238E27FC236}">
                <a16:creationId xmlns:a16="http://schemas.microsoft.com/office/drawing/2014/main" id="{B5297513-4A8B-5C6C-84E8-9D6F528E48CE}"/>
              </a:ext>
            </a:extLst>
          </p:cNvPr>
          <p:cNvSpPr/>
          <p:nvPr/>
        </p:nvSpPr>
        <p:spPr>
          <a:xfrm>
            <a:off x="11160000" y="9180000"/>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err="1">
                <a:solidFill>
                  <a:schemeClr val="bg1"/>
                </a:solidFill>
              </a:rPr>
              <a:t>Results</a:t>
            </a:r>
            <a:endParaRPr lang="de-DE" sz="4000" b="1">
              <a:solidFill>
                <a:schemeClr val="bg1"/>
              </a:solidFill>
            </a:endParaRPr>
          </a:p>
        </p:txBody>
      </p:sp>
      <p:sp>
        <p:nvSpPr>
          <p:cNvPr id="19" name="Abgerundetes Rechteck 71">
            <a:extLst>
              <a:ext uri="{FF2B5EF4-FFF2-40B4-BE49-F238E27FC236}">
                <a16:creationId xmlns:a16="http://schemas.microsoft.com/office/drawing/2014/main" id="{FA5FD316-84C6-CCB6-D4F4-F1C941DEE5F3}"/>
              </a:ext>
            </a:extLst>
          </p:cNvPr>
          <p:cNvSpPr/>
          <p:nvPr/>
        </p:nvSpPr>
        <p:spPr>
          <a:xfrm>
            <a:off x="3240000" y="3778293"/>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a:solidFill>
                  <a:schemeClr val="bg1"/>
                </a:solidFill>
              </a:rPr>
              <a:t>Abstract</a:t>
            </a:r>
          </a:p>
        </p:txBody>
      </p:sp>
      <p:sp>
        <p:nvSpPr>
          <p:cNvPr id="20" name="Abgerundetes Rechteck 65">
            <a:extLst>
              <a:ext uri="{FF2B5EF4-FFF2-40B4-BE49-F238E27FC236}">
                <a16:creationId xmlns:a16="http://schemas.microsoft.com/office/drawing/2014/main" id="{AE1A38ED-E4CD-45AD-332A-27C9A65B4B94}"/>
              </a:ext>
            </a:extLst>
          </p:cNvPr>
          <p:cNvSpPr/>
          <p:nvPr/>
        </p:nvSpPr>
        <p:spPr>
          <a:xfrm>
            <a:off x="360000" y="4589999"/>
            <a:ext cx="9360000" cy="3960000"/>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100" dirty="0">
                <a:solidFill>
                  <a:srgbClr val="0C2340"/>
                </a:solidFill>
              </a:rPr>
              <a:t>This project investigates the application of Bayesian optimization to identify an optimal truss design that minimizes weight while meeting structural performance constraints, particularly on natural frequencies. The design space consists of nodal coordinates and cross-sectional properties of truss members, with the goal of minimizing weight while ensuring that the first three natural frequencies satisfy specified thresholds. A Python-based finite element solver is integrated into the Bayesian optimization process, employing a probabilistic surrogate to efficiently guide the search for the global optimum. The framework will be tested on problems of increasing complexity, beginning with simpler 1D and 2D cases and progressing to a 19-dimensional design space. The results include the optimal truss design and an evaluation of the effectiveness of Bayesian optimization for different dimensional problems.</a:t>
            </a:r>
            <a:endParaRPr lang="de-DE" sz="2100" dirty="0">
              <a:solidFill>
                <a:srgbClr val="0C2340"/>
              </a:solidFill>
            </a:endParaRPr>
          </a:p>
        </p:txBody>
      </p:sp>
      <p:graphicFrame>
        <p:nvGraphicFramePr>
          <p:cNvPr id="97" name="Tabelle 96">
            <a:extLst>
              <a:ext uri="{FF2B5EF4-FFF2-40B4-BE49-F238E27FC236}">
                <a16:creationId xmlns:a16="http://schemas.microsoft.com/office/drawing/2014/main" id="{947307AC-F2D1-3293-1BE2-0F7B2FE21AE2}"/>
              </a:ext>
            </a:extLst>
          </p:cNvPr>
          <p:cNvGraphicFramePr>
            <a:graphicFrameLocks noGrp="1"/>
          </p:cNvGraphicFramePr>
          <p:nvPr>
            <p:extLst>
              <p:ext uri="{D42A27DB-BD31-4B8C-83A1-F6EECF244321}">
                <p14:modId xmlns:p14="http://schemas.microsoft.com/office/powerpoint/2010/main" val="2956231991"/>
              </p:ext>
            </p:extLst>
          </p:nvPr>
        </p:nvGraphicFramePr>
        <p:xfrm>
          <a:off x="5871027" y="13342944"/>
          <a:ext cx="3803973" cy="1854200"/>
        </p:xfrm>
        <a:graphic>
          <a:graphicData uri="http://schemas.openxmlformats.org/drawingml/2006/table">
            <a:tbl>
              <a:tblPr firstRow="1" bandRow="1">
                <a:tableStyleId>{5C22544A-7EE6-4342-B048-85BDC9FD1C3A}</a:tableStyleId>
              </a:tblPr>
              <a:tblGrid>
                <a:gridCol w="580267">
                  <a:extLst>
                    <a:ext uri="{9D8B030D-6E8A-4147-A177-3AD203B41FA5}">
                      <a16:colId xmlns:a16="http://schemas.microsoft.com/office/drawing/2014/main" val="1753370269"/>
                    </a:ext>
                  </a:extLst>
                </a:gridCol>
                <a:gridCol w="3223706">
                  <a:extLst>
                    <a:ext uri="{9D8B030D-6E8A-4147-A177-3AD203B41FA5}">
                      <a16:colId xmlns:a16="http://schemas.microsoft.com/office/drawing/2014/main" val="2182393470"/>
                    </a:ext>
                  </a:extLst>
                </a:gridCol>
              </a:tblGrid>
              <a:tr h="370840">
                <a:tc gridSpan="2">
                  <a:txBody>
                    <a:bodyPr/>
                    <a:lstStyle/>
                    <a:p>
                      <a:r>
                        <a:rPr lang="de-DE" sz="1800" b="0" err="1">
                          <a:ln>
                            <a:noFill/>
                          </a:ln>
                          <a:solidFill>
                            <a:srgbClr val="0C2340"/>
                          </a:solidFill>
                        </a:rPr>
                        <a:t>Where</a:t>
                      </a:r>
                      <a:r>
                        <a:rPr lang="de-DE" sz="1800" b="0">
                          <a:ln>
                            <a:noFill/>
                          </a:ln>
                          <a:solidFill>
                            <a:srgbClr val="0C2340"/>
                          </a:solidFill>
                        </a:rPr>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de-DE" sz="1800" b="0">
                        <a:ln>
                          <a:noFill/>
                        </a:ln>
                        <a:solidFill>
                          <a:srgbClr val="0C234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7537872"/>
                  </a:ext>
                </a:extLst>
              </a:tr>
              <a:tr h="370840">
                <a:tc>
                  <a:txBody>
                    <a:bodyPr/>
                    <a:lstStyle/>
                    <a:p>
                      <a:r>
                        <a:rPr lang="de-DE" sz="1800" b="0">
                          <a:ln>
                            <a:noFill/>
                          </a:ln>
                          <a:solidFill>
                            <a:srgbClr val="0C2340"/>
                          </a:solidFill>
                        </a:rPr>
                        <a:t>R(x):</a:t>
                      </a:r>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a:solidFill>
                            <a:srgbClr val="0C2340"/>
                          </a:solidFill>
                        </a:rPr>
                        <a:t>weight of the truss structure</a:t>
                      </a:r>
                      <a:endParaRPr lang="de-DE" sz="1800" b="0">
                        <a:ln>
                          <a:noFill/>
                        </a:ln>
                        <a:solidFill>
                          <a:srgbClr val="0C2340"/>
                        </a:solidFill>
                      </a:endParaRPr>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229293"/>
                  </a:ext>
                </a:extLst>
              </a:tr>
              <a:tr h="370840">
                <a:tc>
                  <a:txBody>
                    <a:bodyPr/>
                    <a:lstStyle/>
                    <a:p>
                      <a:r>
                        <a:rPr lang="en-US" sz="1800">
                          <a:solidFill>
                            <a:srgbClr val="0C2340"/>
                          </a:solidFill>
                        </a:rPr>
                        <a:t>A</a:t>
                      </a:r>
                      <a:r>
                        <a:rPr lang="en-US" sz="1800" baseline="-25000">
                          <a:solidFill>
                            <a:srgbClr val="0C2340"/>
                          </a:solidFill>
                        </a:rPr>
                        <a:t>q</a:t>
                      </a:r>
                      <a:r>
                        <a:rPr lang="en-US" sz="1800" baseline="0">
                          <a:solidFill>
                            <a:srgbClr val="0C2340"/>
                          </a:solidFill>
                        </a:rPr>
                        <a:t>:</a:t>
                      </a:r>
                      <a:endParaRPr lang="de-DE" sz="1800" baseline="0">
                        <a:ln>
                          <a:noFill/>
                        </a:ln>
                        <a:solidFill>
                          <a:srgbClr val="0C2340"/>
                        </a:solidFill>
                      </a:endParaRPr>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solidFill>
                            <a:srgbClr val="0C2340"/>
                          </a:solidFill>
                        </a:rPr>
                        <a:t>cross section area</a:t>
                      </a:r>
                      <a:endParaRPr lang="de-DE" sz="1800">
                        <a:ln>
                          <a:noFill/>
                        </a:ln>
                        <a:solidFill>
                          <a:srgbClr val="0C2340"/>
                        </a:solidFill>
                      </a:endParaRPr>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0374825"/>
                  </a:ext>
                </a:extLst>
              </a:tr>
              <a:tr h="370840">
                <a:tc>
                  <a:txBody>
                    <a:bodyPr/>
                    <a:lstStyle/>
                    <a:p>
                      <a:r>
                        <a:rPr lang="el-GR" sz="1800">
                          <a:solidFill>
                            <a:srgbClr val="0C2340"/>
                          </a:solidFill>
                        </a:rPr>
                        <a:t>Ρ</a:t>
                      </a:r>
                      <a:r>
                        <a:rPr lang="en-US" sz="1800" baseline="-25000">
                          <a:solidFill>
                            <a:srgbClr val="0C2340"/>
                          </a:solidFill>
                        </a:rPr>
                        <a:t>q</a:t>
                      </a:r>
                      <a:r>
                        <a:rPr lang="en-US" sz="1800" baseline="0">
                          <a:solidFill>
                            <a:srgbClr val="0C2340"/>
                          </a:solidFill>
                        </a:rPr>
                        <a:t>:</a:t>
                      </a:r>
                      <a:endParaRPr lang="de-DE" sz="1800" baseline="0">
                        <a:ln>
                          <a:noFill/>
                        </a:ln>
                        <a:solidFill>
                          <a:srgbClr val="0C2340"/>
                        </a:solidFill>
                      </a:endParaRPr>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solidFill>
                            <a:srgbClr val="0C2340"/>
                          </a:solidFill>
                        </a:rPr>
                        <a:t>density</a:t>
                      </a:r>
                      <a:endParaRPr lang="de-DE" sz="1800">
                        <a:ln>
                          <a:noFill/>
                        </a:ln>
                        <a:solidFill>
                          <a:srgbClr val="0C2340"/>
                        </a:solidFill>
                      </a:endParaRPr>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774084"/>
                  </a:ext>
                </a:extLst>
              </a:tr>
              <a:tr h="370840">
                <a:tc>
                  <a:txBody>
                    <a:bodyPr/>
                    <a:lstStyle/>
                    <a:p>
                      <a:r>
                        <a:rPr lang="en-US" sz="1800">
                          <a:solidFill>
                            <a:srgbClr val="0C2340"/>
                          </a:solidFill>
                        </a:rPr>
                        <a:t>L</a:t>
                      </a:r>
                      <a:r>
                        <a:rPr lang="en-US" sz="1800" baseline="-25000">
                          <a:solidFill>
                            <a:srgbClr val="0C2340"/>
                          </a:solidFill>
                        </a:rPr>
                        <a:t>q</a:t>
                      </a:r>
                      <a:r>
                        <a:rPr lang="en-US" sz="1800" baseline="0">
                          <a:solidFill>
                            <a:srgbClr val="0C2340"/>
                          </a:solidFill>
                        </a:rPr>
                        <a:t>:</a:t>
                      </a:r>
                      <a:endParaRPr lang="de-DE" sz="1800" baseline="0">
                        <a:ln>
                          <a:noFill/>
                        </a:ln>
                        <a:solidFill>
                          <a:srgbClr val="0C2340"/>
                        </a:solidFill>
                      </a:endParaRPr>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solidFill>
                            <a:srgbClr val="0C2340"/>
                          </a:solidFill>
                        </a:rPr>
                        <a:t>length of the </a:t>
                      </a:r>
                      <a:r>
                        <a:rPr lang="en-US" sz="1800" err="1">
                          <a:solidFill>
                            <a:srgbClr val="0C2340"/>
                          </a:solidFill>
                        </a:rPr>
                        <a:t>qth</a:t>
                      </a:r>
                      <a:r>
                        <a:rPr lang="en-US" sz="1800">
                          <a:solidFill>
                            <a:srgbClr val="0C2340"/>
                          </a:solidFill>
                        </a:rPr>
                        <a:t> truss member</a:t>
                      </a:r>
                      <a:endParaRPr lang="de-DE" sz="1800">
                        <a:ln>
                          <a:noFill/>
                        </a:ln>
                        <a:solidFill>
                          <a:srgbClr val="0C2340"/>
                        </a:solidFill>
                      </a:endParaRPr>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0622878"/>
                  </a:ext>
                </a:extLst>
              </a:tr>
            </a:tbl>
          </a:graphicData>
        </a:graphic>
      </p:graphicFrame>
      <p:sp>
        <p:nvSpPr>
          <p:cNvPr id="98" name="Abgerundetes Rechteck 40">
            <a:extLst>
              <a:ext uri="{FF2B5EF4-FFF2-40B4-BE49-F238E27FC236}">
                <a16:creationId xmlns:a16="http://schemas.microsoft.com/office/drawing/2014/main" id="{5F259997-B614-7C69-70A3-F460F8AA44E2}"/>
              </a:ext>
            </a:extLst>
          </p:cNvPr>
          <p:cNvSpPr/>
          <p:nvPr/>
        </p:nvSpPr>
        <p:spPr>
          <a:xfrm>
            <a:off x="4320000" y="18900000"/>
            <a:ext cx="4320000" cy="432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t>Initialization</a:t>
            </a:r>
            <a:r>
              <a:rPr lang="de-DE" sz="2300"/>
              <a:t> </a:t>
            </a:r>
            <a:r>
              <a:rPr lang="de-DE" sz="2300" err="1"/>
              <a:t>of</a:t>
            </a:r>
            <a:r>
              <a:rPr lang="de-DE" sz="2300"/>
              <a:t> global variables</a:t>
            </a:r>
          </a:p>
        </p:txBody>
      </p:sp>
      <p:sp>
        <p:nvSpPr>
          <p:cNvPr id="99" name="Abgerundetes Rechteck 42">
            <a:extLst>
              <a:ext uri="{FF2B5EF4-FFF2-40B4-BE49-F238E27FC236}">
                <a16:creationId xmlns:a16="http://schemas.microsoft.com/office/drawing/2014/main" id="{A6908E4B-07D5-041A-728B-399FBE37DD39}"/>
              </a:ext>
            </a:extLst>
          </p:cNvPr>
          <p:cNvSpPr/>
          <p:nvPr/>
        </p:nvSpPr>
        <p:spPr>
          <a:xfrm>
            <a:off x="4140000" y="19602000"/>
            <a:ext cx="4680000" cy="432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t>Initialization</a:t>
            </a:r>
            <a:r>
              <a:rPr lang="de-DE" sz="2300"/>
              <a:t> </a:t>
            </a:r>
            <a:r>
              <a:rPr lang="de-DE" sz="2300" err="1"/>
              <a:t>of</a:t>
            </a:r>
            <a:r>
              <a:rPr lang="de-DE" sz="2300"/>
              <a:t> </a:t>
            </a:r>
            <a:r>
              <a:rPr lang="de-DE" sz="2300" err="1"/>
              <a:t>observation</a:t>
            </a:r>
            <a:r>
              <a:rPr lang="de-DE" sz="2300"/>
              <a:t> </a:t>
            </a:r>
            <a:r>
              <a:rPr lang="de-DE" sz="2300" err="1"/>
              <a:t>points</a:t>
            </a:r>
            <a:endParaRPr lang="de-DE" sz="2300"/>
          </a:p>
        </p:txBody>
      </p:sp>
      <p:sp>
        <p:nvSpPr>
          <p:cNvPr id="100" name="Abgerundetes Rechteck 44">
            <a:extLst>
              <a:ext uri="{FF2B5EF4-FFF2-40B4-BE49-F238E27FC236}">
                <a16:creationId xmlns:a16="http://schemas.microsoft.com/office/drawing/2014/main" id="{990CF9CE-5128-C4FC-D66F-DF91E83D60C1}"/>
              </a:ext>
            </a:extLst>
          </p:cNvPr>
          <p:cNvSpPr/>
          <p:nvPr/>
        </p:nvSpPr>
        <p:spPr>
          <a:xfrm>
            <a:off x="3960000" y="20304000"/>
            <a:ext cx="5040000" cy="1080000"/>
          </a:xfrm>
          <a:prstGeom prst="roundRect">
            <a:avLst/>
          </a:prstGeom>
          <a:solidFill>
            <a:srgbClr val="00B8C8"/>
          </a:solidFill>
          <a:ln>
            <a:solidFill>
              <a:srgbClr val="00B8C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solidFill>
                  <a:srgbClr val="0C2340"/>
                </a:solidFill>
              </a:rPr>
              <a:t>Define</a:t>
            </a:r>
            <a:r>
              <a:rPr lang="de-DE" sz="2300">
                <a:solidFill>
                  <a:srgbClr val="0C2340"/>
                </a:solidFill>
              </a:rPr>
              <a:t> a </a:t>
            </a:r>
            <a:r>
              <a:rPr lang="de-DE" sz="2300" err="1">
                <a:solidFill>
                  <a:srgbClr val="0C2340"/>
                </a:solidFill>
              </a:rPr>
              <a:t>Gaussian</a:t>
            </a:r>
            <a:r>
              <a:rPr lang="de-DE" sz="2300">
                <a:solidFill>
                  <a:srgbClr val="0C2340"/>
                </a:solidFill>
              </a:rPr>
              <a:t> </a:t>
            </a:r>
            <a:r>
              <a:rPr lang="de-DE" sz="2300" err="1">
                <a:solidFill>
                  <a:srgbClr val="0C2340"/>
                </a:solidFill>
              </a:rPr>
              <a:t>process</a:t>
            </a:r>
            <a:r>
              <a:rPr lang="de-DE" sz="2300">
                <a:solidFill>
                  <a:srgbClr val="0C2340"/>
                </a:solidFill>
              </a:rPr>
              <a:t> </a:t>
            </a:r>
            <a:r>
              <a:rPr lang="de-DE" sz="2300" err="1">
                <a:solidFill>
                  <a:srgbClr val="0C2340"/>
                </a:solidFill>
              </a:rPr>
              <a:t>as</a:t>
            </a:r>
            <a:r>
              <a:rPr lang="de-DE" sz="2300">
                <a:solidFill>
                  <a:srgbClr val="0C2340"/>
                </a:solidFill>
              </a:rPr>
              <a:t> a </a:t>
            </a:r>
            <a:r>
              <a:rPr lang="de-DE" sz="2300" err="1">
                <a:solidFill>
                  <a:srgbClr val="0C2340"/>
                </a:solidFill>
              </a:rPr>
              <a:t>prior</a:t>
            </a:r>
            <a:r>
              <a:rPr lang="de-DE" sz="2300">
                <a:solidFill>
                  <a:srgbClr val="0C2340"/>
                </a:solidFill>
              </a:rPr>
              <a:t> </a:t>
            </a:r>
            <a:r>
              <a:rPr lang="de-DE" sz="2300" err="1">
                <a:solidFill>
                  <a:srgbClr val="0C2340"/>
                </a:solidFill>
              </a:rPr>
              <a:t>distribution</a:t>
            </a:r>
            <a:r>
              <a:rPr lang="de-DE" sz="2300">
                <a:solidFill>
                  <a:srgbClr val="0C2340"/>
                </a:solidFill>
              </a:rPr>
              <a:t> </a:t>
            </a:r>
            <a:r>
              <a:rPr lang="de-DE" sz="2300" err="1">
                <a:solidFill>
                  <a:srgbClr val="0C2340"/>
                </a:solidFill>
              </a:rPr>
              <a:t>for</a:t>
            </a:r>
            <a:r>
              <a:rPr lang="de-DE" sz="2300">
                <a:solidFill>
                  <a:srgbClr val="0C2340"/>
                </a:solidFill>
              </a:rPr>
              <a:t> </a:t>
            </a:r>
            <a:r>
              <a:rPr lang="de-DE" sz="2300" err="1">
                <a:solidFill>
                  <a:srgbClr val="0C2340"/>
                </a:solidFill>
              </a:rPr>
              <a:t>the</a:t>
            </a:r>
            <a:r>
              <a:rPr lang="de-DE" sz="2300">
                <a:solidFill>
                  <a:srgbClr val="0C2340"/>
                </a:solidFill>
              </a:rPr>
              <a:t> </a:t>
            </a:r>
            <a:r>
              <a:rPr lang="de-DE" sz="2300" err="1">
                <a:solidFill>
                  <a:srgbClr val="0C2340"/>
                </a:solidFill>
              </a:rPr>
              <a:t>objective</a:t>
            </a:r>
            <a:r>
              <a:rPr lang="de-DE" sz="2300">
                <a:solidFill>
                  <a:srgbClr val="0C2340"/>
                </a:solidFill>
              </a:rPr>
              <a:t> </a:t>
            </a:r>
            <a:r>
              <a:rPr lang="de-DE" sz="2300" err="1">
                <a:solidFill>
                  <a:srgbClr val="0C2340"/>
                </a:solidFill>
              </a:rPr>
              <a:t>function</a:t>
            </a:r>
            <a:endParaRPr lang="de-DE" sz="2300">
              <a:solidFill>
                <a:srgbClr val="0C2340"/>
              </a:solidFill>
            </a:endParaRPr>
          </a:p>
          <a:p>
            <a:pPr algn="ctr"/>
            <a:r>
              <a:rPr lang="de-DE" sz="2300">
                <a:solidFill>
                  <a:srgbClr val="0C2340"/>
                </a:solidFill>
              </a:rPr>
              <a:t>= Surrogate </a:t>
            </a:r>
            <a:r>
              <a:rPr lang="de-DE" sz="2300" err="1">
                <a:solidFill>
                  <a:srgbClr val="0C2340"/>
                </a:solidFill>
              </a:rPr>
              <a:t>model</a:t>
            </a:r>
            <a:endParaRPr lang="de-DE" sz="2300">
              <a:solidFill>
                <a:srgbClr val="0C2340"/>
              </a:solidFill>
            </a:endParaRPr>
          </a:p>
        </p:txBody>
      </p:sp>
      <p:sp>
        <p:nvSpPr>
          <p:cNvPr id="101" name="Abgerundetes Rechteck 60">
            <a:extLst>
              <a:ext uri="{FF2B5EF4-FFF2-40B4-BE49-F238E27FC236}">
                <a16:creationId xmlns:a16="http://schemas.microsoft.com/office/drawing/2014/main" id="{88DAE9D2-EE78-4A28-DB7F-40AD67BA57C5}"/>
              </a:ext>
            </a:extLst>
          </p:cNvPr>
          <p:cNvSpPr/>
          <p:nvPr/>
        </p:nvSpPr>
        <p:spPr>
          <a:xfrm>
            <a:off x="4140000" y="21654000"/>
            <a:ext cx="4680000" cy="720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t>Define</a:t>
            </a:r>
            <a:r>
              <a:rPr lang="de-DE" sz="2300"/>
              <a:t> </a:t>
            </a:r>
            <a:r>
              <a:rPr lang="de-DE" sz="2300" err="1"/>
              <a:t>new</a:t>
            </a:r>
            <a:r>
              <a:rPr lang="de-DE" sz="2300"/>
              <a:t> </a:t>
            </a:r>
            <a:r>
              <a:rPr lang="de-DE" sz="2300" err="1"/>
              <a:t>candidate</a:t>
            </a:r>
            <a:r>
              <a:rPr lang="de-DE" sz="2300"/>
              <a:t> </a:t>
            </a:r>
            <a:r>
              <a:rPr lang="de-DE" sz="2300" err="1"/>
              <a:t>points</a:t>
            </a:r>
            <a:r>
              <a:rPr lang="de-DE" sz="2300"/>
              <a:t> </a:t>
            </a:r>
            <a:r>
              <a:rPr lang="de-DE" sz="2300" err="1"/>
              <a:t>by</a:t>
            </a:r>
            <a:r>
              <a:rPr lang="de-DE" sz="2300"/>
              <a:t> </a:t>
            </a:r>
            <a:r>
              <a:rPr lang="de-DE" sz="2300" err="1"/>
              <a:t>maximizing</a:t>
            </a:r>
            <a:r>
              <a:rPr lang="de-DE" sz="2300"/>
              <a:t> </a:t>
            </a:r>
            <a:r>
              <a:rPr lang="de-DE" sz="2300" err="1"/>
              <a:t>the</a:t>
            </a:r>
            <a:r>
              <a:rPr lang="de-DE" sz="2300"/>
              <a:t> </a:t>
            </a:r>
            <a:r>
              <a:rPr lang="de-DE" sz="2300" err="1"/>
              <a:t>aquisition</a:t>
            </a:r>
            <a:r>
              <a:rPr lang="de-DE" sz="2300"/>
              <a:t> </a:t>
            </a:r>
            <a:r>
              <a:rPr lang="de-DE" sz="2300" err="1"/>
              <a:t>function</a:t>
            </a:r>
            <a:endParaRPr lang="de-DE" sz="2300"/>
          </a:p>
        </p:txBody>
      </p:sp>
      <p:sp>
        <p:nvSpPr>
          <p:cNvPr id="102" name="Abgerundetes Rechteck 61">
            <a:extLst>
              <a:ext uri="{FF2B5EF4-FFF2-40B4-BE49-F238E27FC236}">
                <a16:creationId xmlns:a16="http://schemas.microsoft.com/office/drawing/2014/main" id="{23447974-D925-FF19-6347-6DD434BD08A0}"/>
              </a:ext>
            </a:extLst>
          </p:cNvPr>
          <p:cNvSpPr/>
          <p:nvPr/>
        </p:nvSpPr>
        <p:spPr>
          <a:xfrm>
            <a:off x="4140000" y="22644000"/>
            <a:ext cx="4680000" cy="720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t>Evaluate</a:t>
            </a:r>
            <a:r>
              <a:rPr lang="de-DE" sz="2300"/>
              <a:t> </a:t>
            </a:r>
            <a:r>
              <a:rPr lang="de-DE" sz="2300" err="1"/>
              <a:t>the</a:t>
            </a:r>
            <a:r>
              <a:rPr lang="de-DE" sz="2300"/>
              <a:t> </a:t>
            </a:r>
            <a:r>
              <a:rPr lang="de-DE" sz="2300" err="1"/>
              <a:t>objective</a:t>
            </a:r>
            <a:r>
              <a:rPr lang="de-DE" sz="2300"/>
              <a:t> </a:t>
            </a:r>
            <a:r>
              <a:rPr lang="de-DE" sz="2300" err="1"/>
              <a:t>function</a:t>
            </a:r>
            <a:r>
              <a:rPr lang="de-DE" sz="2300"/>
              <a:t> with </a:t>
            </a:r>
            <a:r>
              <a:rPr lang="de-DE" sz="2300" err="1"/>
              <a:t>the</a:t>
            </a:r>
            <a:r>
              <a:rPr lang="de-DE" sz="2300"/>
              <a:t> </a:t>
            </a:r>
            <a:r>
              <a:rPr lang="de-DE" sz="2300" err="1"/>
              <a:t>new</a:t>
            </a:r>
            <a:r>
              <a:rPr lang="de-DE" sz="2300"/>
              <a:t> </a:t>
            </a:r>
            <a:r>
              <a:rPr lang="de-DE" sz="2300" err="1"/>
              <a:t>candidate</a:t>
            </a:r>
            <a:r>
              <a:rPr lang="de-DE" sz="2300"/>
              <a:t> </a:t>
            </a:r>
            <a:r>
              <a:rPr lang="de-DE" sz="2300" err="1"/>
              <a:t>point</a:t>
            </a:r>
            <a:endParaRPr lang="de-DE" sz="2300"/>
          </a:p>
        </p:txBody>
      </p:sp>
      <p:sp>
        <p:nvSpPr>
          <p:cNvPr id="103" name="Abgerundetes Rechteck 62">
            <a:extLst>
              <a:ext uri="{FF2B5EF4-FFF2-40B4-BE49-F238E27FC236}">
                <a16:creationId xmlns:a16="http://schemas.microsoft.com/office/drawing/2014/main" id="{A549D365-5F36-F0EE-27D1-B06D5B0B69E2}"/>
              </a:ext>
            </a:extLst>
          </p:cNvPr>
          <p:cNvSpPr/>
          <p:nvPr/>
        </p:nvSpPr>
        <p:spPr>
          <a:xfrm>
            <a:off x="4680000" y="23634000"/>
            <a:ext cx="3600000" cy="432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a:t>Update </a:t>
            </a:r>
            <a:r>
              <a:rPr lang="de-DE" sz="2300" err="1"/>
              <a:t>covariance</a:t>
            </a:r>
            <a:r>
              <a:rPr lang="de-DE" sz="2300"/>
              <a:t> </a:t>
            </a:r>
            <a:r>
              <a:rPr lang="de-DE" sz="2300" err="1"/>
              <a:t>matrix</a:t>
            </a:r>
            <a:r>
              <a:rPr lang="de-DE" sz="2300"/>
              <a:t> </a:t>
            </a:r>
          </a:p>
        </p:txBody>
      </p:sp>
      <p:sp>
        <p:nvSpPr>
          <p:cNvPr id="104" name="Abgerundetes Rechteck 63">
            <a:extLst>
              <a:ext uri="{FF2B5EF4-FFF2-40B4-BE49-F238E27FC236}">
                <a16:creationId xmlns:a16="http://schemas.microsoft.com/office/drawing/2014/main" id="{27BFB7B8-7E4F-FBB2-F80C-BB2092E619FD}"/>
              </a:ext>
            </a:extLst>
          </p:cNvPr>
          <p:cNvSpPr/>
          <p:nvPr/>
        </p:nvSpPr>
        <p:spPr>
          <a:xfrm>
            <a:off x="5580000" y="24516000"/>
            <a:ext cx="1800000" cy="432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a:t>END</a:t>
            </a:r>
          </a:p>
        </p:txBody>
      </p:sp>
      <p:sp>
        <p:nvSpPr>
          <p:cNvPr id="105" name="Abgerundetes Rechteck 64">
            <a:extLst>
              <a:ext uri="{FF2B5EF4-FFF2-40B4-BE49-F238E27FC236}">
                <a16:creationId xmlns:a16="http://schemas.microsoft.com/office/drawing/2014/main" id="{B554B2B8-5E03-3621-C288-42EE65B73BE0}"/>
              </a:ext>
            </a:extLst>
          </p:cNvPr>
          <p:cNvSpPr/>
          <p:nvPr/>
        </p:nvSpPr>
        <p:spPr>
          <a:xfrm>
            <a:off x="360000" y="20934000"/>
            <a:ext cx="3023829" cy="2160000"/>
          </a:xfrm>
          <a:prstGeom prst="roundRect">
            <a:avLst/>
          </a:prstGeom>
          <a:solidFill>
            <a:srgbClr val="00B8C8"/>
          </a:solidFill>
          <a:ln>
            <a:solidFill>
              <a:srgbClr val="00B8C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solidFill>
                  <a:srgbClr val="0C2340"/>
                </a:solidFill>
              </a:rPr>
              <a:t>Define</a:t>
            </a:r>
            <a:r>
              <a:rPr lang="de-DE" sz="2300">
                <a:solidFill>
                  <a:srgbClr val="0C2340"/>
                </a:solidFill>
              </a:rPr>
              <a:t> an </a:t>
            </a:r>
            <a:r>
              <a:rPr lang="de-DE" sz="2300" err="1">
                <a:solidFill>
                  <a:srgbClr val="0C2340"/>
                </a:solidFill>
              </a:rPr>
              <a:t>aquisition</a:t>
            </a:r>
            <a:r>
              <a:rPr lang="de-DE" sz="2300">
                <a:solidFill>
                  <a:srgbClr val="0C2340"/>
                </a:solidFill>
              </a:rPr>
              <a:t> </a:t>
            </a:r>
            <a:r>
              <a:rPr lang="de-DE" sz="2300" err="1">
                <a:solidFill>
                  <a:srgbClr val="0C2340"/>
                </a:solidFill>
              </a:rPr>
              <a:t>function</a:t>
            </a:r>
            <a:r>
              <a:rPr lang="de-DE" sz="2300">
                <a:solidFill>
                  <a:srgbClr val="0C2340"/>
                </a:solidFill>
              </a:rPr>
              <a:t> that </a:t>
            </a:r>
            <a:r>
              <a:rPr lang="de-DE" sz="2300" err="1">
                <a:solidFill>
                  <a:srgbClr val="0C2340"/>
                </a:solidFill>
              </a:rPr>
              <a:t>determines</a:t>
            </a:r>
            <a:r>
              <a:rPr lang="de-DE" sz="2300">
                <a:solidFill>
                  <a:srgbClr val="0C2340"/>
                </a:solidFill>
              </a:rPr>
              <a:t> </a:t>
            </a:r>
            <a:r>
              <a:rPr lang="de-DE" sz="2300" err="1">
                <a:solidFill>
                  <a:srgbClr val="0C2340"/>
                </a:solidFill>
              </a:rPr>
              <a:t>new</a:t>
            </a:r>
            <a:r>
              <a:rPr lang="de-DE" sz="2300">
                <a:solidFill>
                  <a:srgbClr val="0C2340"/>
                </a:solidFill>
              </a:rPr>
              <a:t> sample </a:t>
            </a:r>
            <a:r>
              <a:rPr lang="de-DE" sz="2300" err="1">
                <a:solidFill>
                  <a:srgbClr val="0C2340"/>
                </a:solidFill>
              </a:rPr>
              <a:t>locations</a:t>
            </a:r>
            <a:r>
              <a:rPr lang="de-DE" sz="2300">
                <a:solidFill>
                  <a:srgbClr val="0C2340"/>
                </a:solidFill>
              </a:rPr>
              <a:t> </a:t>
            </a:r>
            <a:r>
              <a:rPr lang="de-DE" sz="2300" err="1">
                <a:solidFill>
                  <a:srgbClr val="0C2340"/>
                </a:solidFill>
              </a:rPr>
              <a:t>given</a:t>
            </a:r>
            <a:r>
              <a:rPr lang="de-DE" sz="2300">
                <a:solidFill>
                  <a:srgbClr val="0C2340"/>
                </a:solidFill>
              </a:rPr>
              <a:t> </a:t>
            </a:r>
            <a:r>
              <a:rPr lang="de-DE" sz="2300" err="1">
                <a:solidFill>
                  <a:srgbClr val="0C2340"/>
                </a:solidFill>
              </a:rPr>
              <a:t>the</a:t>
            </a:r>
            <a:r>
              <a:rPr lang="de-DE" sz="2300">
                <a:solidFill>
                  <a:srgbClr val="0C2340"/>
                </a:solidFill>
              </a:rPr>
              <a:t> </a:t>
            </a:r>
            <a:r>
              <a:rPr lang="de-DE" sz="2300" err="1">
                <a:solidFill>
                  <a:srgbClr val="0C2340"/>
                </a:solidFill>
              </a:rPr>
              <a:t>posterior</a:t>
            </a:r>
            <a:r>
              <a:rPr lang="de-DE" sz="2300">
                <a:solidFill>
                  <a:srgbClr val="0C2340"/>
                </a:solidFill>
              </a:rPr>
              <a:t> </a:t>
            </a:r>
            <a:r>
              <a:rPr lang="de-DE" sz="2300" err="1">
                <a:solidFill>
                  <a:srgbClr val="0C2340"/>
                </a:solidFill>
              </a:rPr>
              <a:t>distribution</a:t>
            </a:r>
            <a:endParaRPr lang="de-DE" sz="2300">
              <a:solidFill>
                <a:srgbClr val="0C2340"/>
              </a:solidFill>
            </a:endParaRPr>
          </a:p>
        </p:txBody>
      </p:sp>
      <p:cxnSp>
        <p:nvCxnSpPr>
          <p:cNvPr id="106" name="Gewinkelte Verbindung 68">
            <a:extLst>
              <a:ext uri="{FF2B5EF4-FFF2-40B4-BE49-F238E27FC236}">
                <a16:creationId xmlns:a16="http://schemas.microsoft.com/office/drawing/2014/main" id="{DB007566-461F-4A6A-702B-B3DC7F70F3EA}"/>
              </a:ext>
            </a:extLst>
          </p:cNvPr>
          <p:cNvCxnSpPr>
            <a:cxnSpLocks/>
            <a:stCxn id="103" idx="3"/>
            <a:endCxn id="100" idx="3"/>
          </p:cNvCxnSpPr>
          <p:nvPr/>
        </p:nvCxnSpPr>
        <p:spPr>
          <a:xfrm flipV="1">
            <a:off x="8280000" y="20844000"/>
            <a:ext cx="720000" cy="3006000"/>
          </a:xfrm>
          <a:prstGeom prst="bentConnector3">
            <a:avLst>
              <a:gd name="adj1" fmla="val 184163"/>
            </a:avLst>
          </a:prstGeom>
          <a:ln w="44450">
            <a:solidFill>
              <a:srgbClr val="5C5C5C"/>
            </a:solidFill>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108" name="Tabelle 107">
            <a:extLst>
              <a:ext uri="{FF2B5EF4-FFF2-40B4-BE49-F238E27FC236}">
                <a16:creationId xmlns:a16="http://schemas.microsoft.com/office/drawing/2014/main" id="{02ED68BE-F3B6-2C54-3A8E-160383D16435}"/>
              </a:ext>
            </a:extLst>
          </p:cNvPr>
          <p:cNvGraphicFramePr>
            <a:graphicFrameLocks noGrp="1"/>
          </p:cNvGraphicFramePr>
          <p:nvPr>
            <p:extLst>
              <p:ext uri="{D42A27DB-BD31-4B8C-83A1-F6EECF244321}">
                <p14:modId xmlns:p14="http://schemas.microsoft.com/office/powerpoint/2010/main" val="254708512"/>
              </p:ext>
            </p:extLst>
          </p:nvPr>
        </p:nvGraphicFramePr>
        <p:xfrm>
          <a:off x="10260000" y="11160000"/>
          <a:ext cx="4680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73070516"/>
                    </a:ext>
                  </a:extLst>
                </a:gridCol>
                <a:gridCol w="1080000">
                  <a:extLst>
                    <a:ext uri="{9D8B030D-6E8A-4147-A177-3AD203B41FA5}">
                      <a16:colId xmlns:a16="http://schemas.microsoft.com/office/drawing/2014/main" val="4044665608"/>
                    </a:ext>
                  </a:extLst>
                </a:gridCol>
                <a:gridCol w="1080000">
                  <a:extLst>
                    <a:ext uri="{9D8B030D-6E8A-4147-A177-3AD203B41FA5}">
                      <a16:colId xmlns:a16="http://schemas.microsoft.com/office/drawing/2014/main" val="3402796374"/>
                    </a:ext>
                  </a:extLst>
                </a:gridCol>
                <a:gridCol w="1440000">
                  <a:extLst>
                    <a:ext uri="{9D8B030D-6E8A-4147-A177-3AD203B41FA5}">
                      <a16:colId xmlns:a16="http://schemas.microsoft.com/office/drawing/2014/main" val="3032355764"/>
                    </a:ext>
                  </a:extLst>
                </a:gridCol>
              </a:tblGrid>
              <a:tr h="356355">
                <a:tc>
                  <a:txBody>
                    <a:bodyPr/>
                    <a:lstStyle/>
                    <a:p>
                      <a:pPr algn="ctr"/>
                      <a:r>
                        <a:rPr lang="el-GR" sz="2000">
                          <a:solidFill>
                            <a:schemeClr val="bg1"/>
                          </a:solidFill>
                        </a:rPr>
                        <a:t>ω1</a:t>
                      </a:r>
                      <a:r>
                        <a:rPr lang="de-DE" sz="2000">
                          <a:solidFill>
                            <a:schemeClr val="bg1"/>
                          </a:solidFill>
                        </a:rPr>
                        <a:t> [Hz]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r>
                        <a:rPr lang="el-GR" sz="2000">
                          <a:solidFill>
                            <a:schemeClr val="bg1"/>
                          </a:solidFill>
                        </a:rPr>
                        <a:t>ω2</a:t>
                      </a:r>
                      <a:r>
                        <a:rPr lang="de-DE" sz="2000">
                          <a:solidFill>
                            <a:schemeClr val="bg1"/>
                          </a:solidFill>
                        </a:rPr>
                        <a:t> [Hz]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el-GR" sz="2000">
                          <a:solidFill>
                            <a:schemeClr val="bg1"/>
                          </a:solidFill>
                        </a:rPr>
                        <a:t>ω3</a:t>
                      </a:r>
                      <a:r>
                        <a:rPr lang="de-DE" sz="2000">
                          <a:solidFill>
                            <a:schemeClr val="bg1"/>
                          </a:solidFill>
                        </a:rPr>
                        <a:t> [Hz]</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err="1">
                          <a:solidFill>
                            <a:schemeClr val="bg1"/>
                          </a:solidFill>
                        </a:rPr>
                        <a:t>Weight</a:t>
                      </a:r>
                      <a:r>
                        <a:rPr lang="de-DE" sz="2000">
                          <a:solidFill>
                            <a:schemeClr val="bg1"/>
                          </a:solidFill>
                        </a:rPr>
                        <a:t> [kg]</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863900389"/>
                  </a:ext>
                </a:extLst>
              </a:tr>
              <a:tr h="360000">
                <a:tc>
                  <a:txBody>
                    <a:bodyPr/>
                    <a:lstStyle/>
                    <a:p>
                      <a:pPr algn="ctr"/>
                      <a:r>
                        <a:rPr lang="de-DE" sz="2000">
                          <a:solidFill>
                            <a:srgbClr val="0C2340"/>
                          </a:solidFill>
                        </a:rPr>
                        <a:t>12.373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33.434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51.724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344.506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144394"/>
                  </a:ext>
                </a:extLst>
              </a:tr>
            </a:tbl>
          </a:graphicData>
        </a:graphic>
      </p:graphicFrame>
      <p:pic>
        <p:nvPicPr>
          <p:cNvPr id="25" name="Grafik 24" descr="Ein Bild, das Reihe, Entwurf, Rechteck, Design enthält.&#10;&#10;Automatisch generierte Beschreibung">
            <a:extLst>
              <a:ext uri="{FF2B5EF4-FFF2-40B4-BE49-F238E27FC236}">
                <a16:creationId xmlns:a16="http://schemas.microsoft.com/office/drawing/2014/main" id="{2C86BD2B-807A-324A-7D82-FD4C388481D9}"/>
              </a:ext>
            </a:extLst>
          </p:cNvPr>
          <p:cNvPicPr>
            <a:picLocks noChangeAspect="1"/>
          </p:cNvPicPr>
          <p:nvPr/>
        </p:nvPicPr>
        <p:blipFill>
          <a:blip r:embed="rId3"/>
          <a:srcRect t="22870" b="17869"/>
          <a:stretch/>
        </p:blipFill>
        <p:spPr>
          <a:xfrm>
            <a:off x="10260000" y="10080000"/>
            <a:ext cx="4680000" cy="1011553"/>
          </a:xfrm>
          <a:prstGeom prst="rect">
            <a:avLst/>
          </a:prstGeom>
        </p:spPr>
      </p:pic>
      <p:sp>
        <p:nvSpPr>
          <p:cNvPr id="26" name="Abgerundetes Rechteck 85">
            <a:extLst>
              <a:ext uri="{FF2B5EF4-FFF2-40B4-BE49-F238E27FC236}">
                <a16:creationId xmlns:a16="http://schemas.microsoft.com/office/drawing/2014/main" id="{D4EB22FE-4065-E623-FB3C-EA0B39181A43}"/>
              </a:ext>
            </a:extLst>
          </p:cNvPr>
          <p:cNvSpPr/>
          <p:nvPr/>
        </p:nvSpPr>
        <p:spPr>
          <a:xfrm>
            <a:off x="10080000" y="14850000"/>
            <a:ext cx="9360000" cy="4680000"/>
          </a:xfrm>
          <a:prstGeom prst="roundRect">
            <a:avLst>
              <a:gd name="adj" fmla="val 6302"/>
            </a:avLst>
          </a:prstGeom>
          <a:noFill/>
          <a:ln w="44450">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p:txBody>
      </p:sp>
      <p:sp>
        <p:nvSpPr>
          <p:cNvPr id="32" name="Abgerundetes Rechteck 85">
            <a:extLst>
              <a:ext uri="{FF2B5EF4-FFF2-40B4-BE49-F238E27FC236}">
                <a16:creationId xmlns:a16="http://schemas.microsoft.com/office/drawing/2014/main" id="{77C232FB-F174-39C6-14E8-745308265F9B}"/>
              </a:ext>
            </a:extLst>
          </p:cNvPr>
          <p:cNvSpPr/>
          <p:nvPr/>
        </p:nvSpPr>
        <p:spPr>
          <a:xfrm>
            <a:off x="10080000" y="19710000"/>
            <a:ext cx="9360000" cy="4680000"/>
          </a:xfrm>
          <a:prstGeom prst="roundRect">
            <a:avLst>
              <a:gd name="adj" fmla="val 6302"/>
            </a:avLst>
          </a:prstGeom>
          <a:noFill/>
          <a:ln w="44450">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p:txBody>
      </p:sp>
      <p:sp>
        <p:nvSpPr>
          <p:cNvPr id="35" name="Abgerundetes Rechteck 85">
            <a:extLst>
              <a:ext uri="{FF2B5EF4-FFF2-40B4-BE49-F238E27FC236}">
                <a16:creationId xmlns:a16="http://schemas.microsoft.com/office/drawing/2014/main" id="{798E4FB1-9916-3CA2-8701-CFF15CB419D2}"/>
              </a:ext>
            </a:extLst>
          </p:cNvPr>
          <p:cNvSpPr/>
          <p:nvPr/>
        </p:nvSpPr>
        <p:spPr>
          <a:xfrm>
            <a:off x="10080000" y="24570000"/>
            <a:ext cx="9360000" cy="5220000"/>
          </a:xfrm>
          <a:prstGeom prst="roundRect">
            <a:avLst>
              <a:gd name="adj" fmla="val 6302"/>
            </a:avLst>
          </a:prstGeom>
          <a:noFill/>
          <a:ln w="44450">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p:txBody>
      </p:sp>
      <p:cxnSp>
        <p:nvCxnSpPr>
          <p:cNvPr id="4" name="Gerade Verbindung mit Pfeil 3">
            <a:extLst>
              <a:ext uri="{FF2B5EF4-FFF2-40B4-BE49-F238E27FC236}">
                <a16:creationId xmlns:a16="http://schemas.microsoft.com/office/drawing/2014/main" id="{E3F8E38F-BC80-2D67-1251-E724EF752F89}"/>
              </a:ext>
            </a:extLst>
          </p:cNvPr>
          <p:cNvCxnSpPr/>
          <p:nvPr/>
        </p:nvCxnSpPr>
        <p:spPr>
          <a:xfrm>
            <a:off x="6480000" y="19332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5E2CE830-4972-B6B2-188F-68F81E785111}"/>
              </a:ext>
            </a:extLst>
          </p:cNvPr>
          <p:cNvCxnSpPr/>
          <p:nvPr/>
        </p:nvCxnSpPr>
        <p:spPr>
          <a:xfrm>
            <a:off x="6480000" y="20034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223C99A5-4849-9AC7-64E2-865FF6B5A878}"/>
              </a:ext>
            </a:extLst>
          </p:cNvPr>
          <p:cNvCxnSpPr/>
          <p:nvPr/>
        </p:nvCxnSpPr>
        <p:spPr>
          <a:xfrm>
            <a:off x="6480000" y="21384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0A9FCE6D-58B6-A208-2BCE-626B1220399B}"/>
              </a:ext>
            </a:extLst>
          </p:cNvPr>
          <p:cNvCxnSpPr/>
          <p:nvPr/>
        </p:nvCxnSpPr>
        <p:spPr>
          <a:xfrm>
            <a:off x="6480000" y="22374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D709ADF0-582F-E8FD-1784-8EBE154A22FD}"/>
              </a:ext>
            </a:extLst>
          </p:cNvPr>
          <p:cNvCxnSpPr/>
          <p:nvPr/>
        </p:nvCxnSpPr>
        <p:spPr>
          <a:xfrm>
            <a:off x="6480000" y="23364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ACA7E056-718A-0044-A5B9-7F127392BC4E}"/>
              </a:ext>
            </a:extLst>
          </p:cNvPr>
          <p:cNvCxnSpPr>
            <a:cxnSpLocks/>
          </p:cNvCxnSpPr>
          <p:nvPr/>
        </p:nvCxnSpPr>
        <p:spPr>
          <a:xfrm>
            <a:off x="6480000" y="24066000"/>
            <a:ext cx="0" cy="45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3045F04-C853-3B9F-9CC2-2F0AD95D39D6}"/>
              </a:ext>
            </a:extLst>
          </p:cNvPr>
          <p:cNvCxnSpPr>
            <a:cxnSpLocks/>
            <a:stCxn id="101" idx="1"/>
            <a:endCxn id="105" idx="3"/>
          </p:cNvCxnSpPr>
          <p:nvPr/>
        </p:nvCxnSpPr>
        <p:spPr>
          <a:xfrm flipH="1">
            <a:off x="3383829" y="22014000"/>
            <a:ext cx="756171" cy="0"/>
          </a:xfrm>
          <a:prstGeom prst="straightConnector1">
            <a:avLst/>
          </a:prstGeom>
          <a:ln w="28575">
            <a:solidFill>
              <a:srgbClr val="5C5C5C"/>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Abgerundetes Rechteck 75">
            <a:extLst>
              <a:ext uri="{FF2B5EF4-FFF2-40B4-BE49-F238E27FC236}">
                <a16:creationId xmlns:a16="http://schemas.microsoft.com/office/drawing/2014/main" id="{BEA81DC4-4C74-FEFD-22A0-D415D217D0C1}"/>
              </a:ext>
            </a:extLst>
          </p:cNvPr>
          <p:cNvSpPr/>
          <p:nvPr/>
        </p:nvSpPr>
        <p:spPr>
          <a:xfrm>
            <a:off x="3240000" y="25200000"/>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err="1">
                <a:solidFill>
                  <a:schemeClr val="bg1"/>
                </a:solidFill>
              </a:rPr>
              <a:t>Conclusion</a:t>
            </a:r>
            <a:endParaRPr lang="de-DE" sz="4000" b="1">
              <a:solidFill>
                <a:schemeClr val="bg1"/>
              </a:solidFill>
            </a:endParaRPr>
          </a:p>
        </p:txBody>
      </p:sp>
      <p:sp>
        <p:nvSpPr>
          <p:cNvPr id="2" name="Textfeld 1">
            <a:extLst>
              <a:ext uri="{FF2B5EF4-FFF2-40B4-BE49-F238E27FC236}">
                <a16:creationId xmlns:a16="http://schemas.microsoft.com/office/drawing/2014/main" id="{7FEE7718-BEC2-DEFB-3818-F0A040D11461}"/>
              </a:ext>
            </a:extLst>
          </p:cNvPr>
          <p:cNvSpPr txBox="1"/>
          <p:nvPr/>
        </p:nvSpPr>
        <p:spPr>
          <a:xfrm rot="16200000">
            <a:off x="8280000" y="22141214"/>
            <a:ext cx="2160000" cy="400110"/>
          </a:xfrm>
          <a:prstGeom prst="rect">
            <a:avLst/>
          </a:prstGeom>
          <a:noFill/>
        </p:spPr>
        <p:txBody>
          <a:bodyPr wrap="square" rtlCol="0">
            <a:spAutoFit/>
          </a:bodyPr>
          <a:lstStyle/>
          <a:p>
            <a:r>
              <a:rPr lang="de-DE" sz="2000"/>
              <a:t>i ≤ max. </a:t>
            </a:r>
            <a:r>
              <a:rPr lang="de-DE" sz="2000" err="1"/>
              <a:t>iterations</a:t>
            </a:r>
            <a:endParaRPr lang="de-DE" sz="2000"/>
          </a:p>
        </p:txBody>
      </p:sp>
      <p:cxnSp>
        <p:nvCxnSpPr>
          <p:cNvPr id="21" name="Gerader Verbinder 20">
            <a:extLst>
              <a:ext uri="{FF2B5EF4-FFF2-40B4-BE49-F238E27FC236}">
                <a16:creationId xmlns:a16="http://schemas.microsoft.com/office/drawing/2014/main" id="{7CA801C5-EBD1-5178-5D7A-0ACD89500C23}"/>
              </a:ext>
            </a:extLst>
          </p:cNvPr>
          <p:cNvCxnSpPr>
            <a:cxnSpLocks/>
          </p:cNvCxnSpPr>
          <p:nvPr/>
        </p:nvCxnSpPr>
        <p:spPr>
          <a:xfrm>
            <a:off x="20216859" y="10080000"/>
            <a:ext cx="0" cy="1440000"/>
          </a:xfrm>
          <a:prstGeom prst="line">
            <a:avLst/>
          </a:prstGeom>
          <a:ln w="44450">
            <a:solidFill>
              <a:srgbClr val="0C234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AD11507-84E7-6C01-7119-14D4EA5F30D1}"/>
              </a:ext>
            </a:extLst>
          </p:cNvPr>
          <p:cNvCxnSpPr>
            <a:cxnSpLocks/>
          </p:cNvCxnSpPr>
          <p:nvPr/>
        </p:nvCxnSpPr>
        <p:spPr>
          <a:xfrm>
            <a:off x="20250000" y="27990000"/>
            <a:ext cx="0" cy="1710000"/>
          </a:xfrm>
          <a:prstGeom prst="line">
            <a:avLst/>
          </a:prstGeom>
          <a:ln w="44450">
            <a:solidFill>
              <a:srgbClr val="0C2340"/>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DB3E2C63-4DB8-433E-4E67-DDDA693E0F09}"/>
              </a:ext>
            </a:extLst>
          </p:cNvPr>
          <p:cNvSpPr txBox="1"/>
          <p:nvPr/>
        </p:nvSpPr>
        <p:spPr>
          <a:xfrm>
            <a:off x="6480000" y="24084038"/>
            <a:ext cx="2160000" cy="400110"/>
          </a:xfrm>
          <a:prstGeom prst="rect">
            <a:avLst/>
          </a:prstGeom>
          <a:noFill/>
        </p:spPr>
        <p:txBody>
          <a:bodyPr wrap="square" rtlCol="0">
            <a:spAutoFit/>
          </a:bodyPr>
          <a:lstStyle/>
          <a:p>
            <a:r>
              <a:rPr lang="de-DE" sz="2000"/>
              <a:t>i &gt; max. </a:t>
            </a:r>
            <a:r>
              <a:rPr lang="de-DE" sz="2000" err="1"/>
              <a:t>iterations</a:t>
            </a:r>
            <a:endParaRPr lang="de-DE" sz="2000"/>
          </a:p>
        </p:txBody>
      </p:sp>
      <p:sp>
        <p:nvSpPr>
          <p:cNvPr id="49" name="Abgerundetes Rechteck 65">
            <a:extLst>
              <a:ext uri="{FF2B5EF4-FFF2-40B4-BE49-F238E27FC236}">
                <a16:creationId xmlns:a16="http://schemas.microsoft.com/office/drawing/2014/main" id="{CD899A9E-3A7C-2CFF-8AC1-72D9FFC73660}"/>
              </a:ext>
            </a:extLst>
          </p:cNvPr>
          <p:cNvSpPr/>
          <p:nvPr/>
        </p:nvSpPr>
        <p:spPr>
          <a:xfrm>
            <a:off x="360000" y="26010000"/>
            <a:ext cx="9360000" cy="3330000"/>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100" dirty="0">
                <a:solidFill>
                  <a:srgbClr val="0C2340"/>
                </a:solidFill>
              </a:rPr>
              <a:t>In this project, the application of Bayesian optimization to a truss structure was demonstrated in order to achieve a minimum structural weight while meeting the natural frequency constraints. In the 1D and 2D cases, the Bayesian optimizer was able to find the optimal solution within a few iterations, showing that this method is extremely effective for low-dimensional optimization problems. However, in the higher-dimensional cases (6D and 19D), the Bayesian optimizer required significantly more initial points to find a near-optimal solution, and the optimal solution reported in [1] was never achieved. The difficulties encountered in the 6D and 19D cases are consistent with the statement in [2] that extending the Bayesian optimization to high-dimensional problems remains a critical open challenge.</a:t>
            </a:r>
          </a:p>
        </p:txBody>
      </p:sp>
      <p:sp>
        <p:nvSpPr>
          <p:cNvPr id="50" name="Abgerundetes Rechteck 65">
            <a:extLst>
              <a:ext uri="{FF2B5EF4-FFF2-40B4-BE49-F238E27FC236}">
                <a16:creationId xmlns:a16="http://schemas.microsoft.com/office/drawing/2014/main" id="{6F436BBF-BAFB-5B9D-598F-4A8144AD3645}"/>
              </a:ext>
            </a:extLst>
          </p:cNvPr>
          <p:cNvSpPr/>
          <p:nvPr/>
        </p:nvSpPr>
        <p:spPr>
          <a:xfrm>
            <a:off x="341776" y="29269197"/>
            <a:ext cx="12471434" cy="1025862"/>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200">
                <a:solidFill>
                  <a:srgbClr val="0C2340"/>
                </a:solidFill>
              </a:rPr>
              <a:t>References:</a:t>
            </a:r>
          </a:p>
          <a:p>
            <a:pPr algn="just"/>
            <a:r>
              <a:rPr lang="en-US" sz="1000">
                <a:solidFill>
                  <a:srgbClr val="0C2340"/>
                </a:solidFill>
              </a:rPr>
              <a:t>[1] </a:t>
            </a:r>
            <a:r>
              <a:rPr lang="en-US" sz="1000" err="1">
                <a:solidFill>
                  <a:srgbClr val="0C2340"/>
                </a:solidFill>
              </a:rPr>
              <a:t>Kanarachos</a:t>
            </a:r>
            <a:r>
              <a:rPr lang="en-US" sz="1000">
                <a:solidFill>
                  <a:srgbClr val="0C2340"/>
                </a:solidFill>
              </a:rPr>
              <a:t>, S., Griffin, J., Fitzpatrick, M. E. (2017). Efficient truss optimization using the contrast-based fruit fly optimization algorithm. Computers and Structures, 182, 137-148</a:t>
            </a:r>
          </a:p>
          <a:p>
            <a:pPr algn="just"/>
            <a:r>
              <a:rPr lang="en-US" sz="1000">
                <a:solidFill>
                  <a:srgbClr val="0C2340"/>
                </a:solidFill>
              </a:rPr>
              <a:t>[2] Wang, X., Jin, Y., Schmitt, S., </a:t>
            </a:r>
            <a:r>
              <a:rPr lang="en-US" sz="1000" err="1">
                <a:solidFill>
                  <a:srgbClr val="0C2340"/>
                </a:solidFill>
              </a:rPr>
              <a:t>Olhofer</a:t>
            </a:r>
            <a:r>
              <a:rPr lang="en-US" sz="1000">
                <a:solidFill>
                  <a:srgbClr val="0C2340"/>
                </a:solidFill>
              </a:rPr>
              <a:t>, M. (2023). Recent Advances in Bayesian Optimization. ACM Computing Surveys, 55(13), 1-36. https://doi.org/10.1145/3582078</a:t>
            </a:r>
          </a:p>
          <a:p>
            <a:pPr algn="just"/>
            <a:r>
              <a:rPr lang="en-US" sz="1000">
                <a:solidFill>
                  <a:srgbClr val="0C2340"/>
                </a:solidFill>
              </a:rPr>
              <a:t>[3] Vink, R. (2019, August 25). Algorithm Breakdown: Bayesian Optimization. Ritchie Vink. https://www.ritchievink.com/blog/2019/08/25/algorithm-breakdown-bayesian-optimization/</a:t>
            </a:r>
          </a:p>
          <a:p>
            <a:pPr algn="just"/>
            <a:endParaRPr lang="en-US" sz="2200">
              <a:solidFill>
                <a:srgbClr val="0C2340"/>
              </a:solidFill>
            </a:endParaRPr>
          </a:p>
        </p:txBody>
      </p:sp>
      <p:graphicFrame>
        <p:nvGraphicFramePr>
          <p:cNvPr id="58" name="Tabelle 57">
            <a:extLst>
              <a:ext uri="{FF2B5EF4-FFF2-40B4-BE49-F238E27FC236}">
                <a16:creationId xmlns:a16="http://schemas.microsoft.com/office/drawing/2014/main" id="{665B3597-EDBA-A917-1FBA-140C0E389C34}"/>
              </a:ext>
            </a:extLst>
          </p:cNvPr>
          <p:cNvGraphicFramePr>
            <a:graphicFrameLocks noGrp="1"/>
          </p:cNvGraphicFramePr>
          <p:nvPr>
            <p:extLst>
              <p:ext uri="{D42A27DB-BD31-4B8C-83A1-F6EECF244321}">
                <p14:modId xmlns:p14="http://schemas.microsoft.com/office/powerpoint/2010/main" val="1481944660"/>
              </p:ext>
            </p:extLst>
          </p:nvPr>
        </p:nvGraphicFramePr>
        <p:xfrm>
          <a:off x="10260000" y="27368986"/>
          <a:ext cx="4680000" cy="2188950"/>
        </p:xfrm>
        <a:graphic>
          <a:graphicData uri="http://schemas.openxmlformats.org/drawingml/2006/table">
            <a:tbl>
              <a:tblPr firstRow="1" bandRow="1">
                <a:tableStyleId>{5C22544A-7EE6-4342-B048-85BDC9FD1C3A}</a:tableStyleId>
              </a:tblPr>
              <a:tblGrid>
                <a:gridCol w="780000">
                  <a:extLst>
                    <a:ext uri="{9D8B030D-6E8A-4147-A177-3AD203B41FA5}">
                      <a16:colId xmlns:a16="http://schemas.microsoft.com/office/drawing/2014/main" val="273070516"/>
                    </a:ext>
                  </a:extLst>
                </a:gridCol>
                <a:gridCol w="780000">
                  <a:extLst>
                    <a:ext uri="{9D8B030D-6E8A-4147-A177-3AD203B41FA5}">
                      <a16:colId xmlns:a16="http://schemas.microsoft.com/office/drawing/2014/main" val="4044665608"/>
                    </a:ext>
                  </a:extLst>
                </a:gridCol>
                <a:gridCol w="780000">
                  <a:extLst>
                    <a:ext uri="{9D8B030D-6E8A-4147-A177-3AD203B41FA5}">
                      <a16:colId xmlns:a16="http://schemas.microsoft.com/office/drawing/2014/main" val="3402796374"/>
                    </a:ext>
                  </a:extLst>
                </a:gridCol>
                <a:gridCol w="780000">
                  <a:extLst>
                    <a:ext uri="{9D8B030D-6E8A-4147-A177-3AD203B41FA5}">
                      <a16:colId xmlns:a16="http://schemas.microsoft.com/office/drawing/2014/main" val="889929104"/>
                    </a:ext>
                  </a:extLst>
                </a:gridCol>
                <a:gridCol w="780000">
                  <a:extLst>
                    <a:ext uri="{9D8B030D-6E8A-4147-A177-3AD203B41FA5}">
                      <a16:colId xmlns:a16="http://schemas.microsoft.com/office/drawing/2014/main" val="4024763521"/>
                    </a:ext>
                  </a:extLst>
                </a:gridCol>
                <a:gridCol w="780000">
                  <a:extLst>
                    <a:ext uri="{9D8B030D-6E8A-4147-A177-3AD203B41FA5}">
                      <a16:colId xmlns:a16="http://schemas.microsoft.com/office/drawing/2014/main" val="1460280698"/>
                    </a:ext>
                  </a:extLst>
                </a:gridCol>
              </a:tblGrid>
              <a:tr h="227247">
                <a:tc gridSpan="6">
                  <a:txBody>
                    <a:bodyPr/>
                    <a:lstStyle/>
                    <a:p>
                      <a:pPr algn="ctr"/>
                      <a:r>
                        <a:rPr lang="de-DE" sz="2000">
                          <a:solidFill>
                            <a:schemeClr val="bg1"/>
                          </a:solidFill>
                        </a:rPr>
                        <a:t>Optimal </a:t>
                      </a:r>
                      <a:r>
                        <a:rPr lang="de-DE" sz="2000" err="1">
                          <a:solidFill>
                            <a:schemeClr val="bg1"/>
                          </a:solidFill>
                        </a:rPr>
                        <a:t>cross</a:t>
                      </a:r>
                      <a:r>
                        <a:rPr lang="de-DE" sz="2000">
                          <a:solidFill>
                            <a:schemeClr val="bg1"/>
                          </a:solidFill>
                        </a:rPr>
                        <a:t> </a:t>
                      </a:r>
                      <a:r>
                        <a:rPr lang="de-DE" sz="2000" err="1">
                          <a:solidFill>
                            <a:schemeClr val="bg1"/>
                          </a:solidFill>
                        </a:rPr>
                        <a:t>sections</a:t>
                      </a:r>
                      <a:r>
                        <a:rPr lang="de-DE" sz="2000">
                          <a:solidFill>
                            <a:schemeClr val="bg1"/>
                          </a:solidFill>
                        </a:rPr>
                        <a:t> [cm²]</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hMerge="1">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endParaRPr lang="de-DE"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hMerge="1">
                  <a:txBody>
                    <a:bodyPr/>
                    <a:lstStyle/>
                    <a:p>
                      <a:pPr algn="ct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hMerge="1">
                  <a:txBody>
                    <a:bodyPr/>
                    <a:lstStyle/>
                    <a:p>
                      <a:pPr algn="ct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hMerge="1">
                  <a:txBody>
                    <a:bodyPr/>
                    <a:lstStyle/>
                    <a:p>
                      <a:pPr algn="ctr"/>
                      <a:endParaRPr lang="de-DE" sz="20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hMerge="1">
                  <a:txBody>
                    <a:bodyPr/>
                    <a:lstStyle/>
                    <a:p>
                      <a:pPr algn="ctr"/>
                      <a:endParaRPr lang="de-DE" sz="200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1172034882"/>
                  </a:ext>
                </a:extLst>
              </a:tr>
              <a:tr h="356355">
                <a:tc>
                  <a:txBody>
                    <a:bodyPr/>
                    <a:lstStyle/>
                    <a:p>
                      <a:pPr algn="ctr"/>
                      <a:r>
                        <a:rPr lang="de-DE" sz="2000">
                          <a:solidFill>
                            <a:schemeClr val="bg1"/>
                          </a:solidFill>
                        </a:rPr>
                        <a:t>A1</a:t>
                      </a:r>
                    </a:p>
                  </a:txBody>
                  <a:tcPr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r>
                        <a:rPr lang="de-DE" sz="2000">
                          <a:solidFill>
                            <a:srgbClr val="0C2340"/>
                          </a:solidFill>
                        </a:rPr>
                        <a:t>1.852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chemeClr val="bg1"/>
                          </a:solidFill>
                        </a:rPr>
                        <a:t>A6</a:t>
                      </a:r>
                      <a:endParaRPr lang="el-GR" sz="20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3.693</a:t>
                      </a:r>
                      <a:endParaRPr lang="el-GR" sz="20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chemeClr val="bg1"/>
                          </a:solidFill>
                        </a:rPr>
                        <a:t>A11</a:t>
                      </a:r>
                      <a:endParaRPr lang="el-GR" sz="20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2.667</a:t>
                      </a:r>
                      <a:endParaRPr lang="el-GR" sz="20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3900389"/>
                  </a:ext>
                </a:extLst>
              </a:tr>
              <a:tr h="356355">
                <a:tc>
                  <a:txBody>
                    <a:bodyPr/>
                    <a:lstStyle/>
                    <a:p>
                      <a:pPr algn="ctr"/>
                      <a:r>
                        <a:rPr lang="de-DE" sz="2000">
                          <a:solidFill>
                            <a:schemeClr val="bg1"/>
                          </a:solidFill>
                        </a:rPr>
                        <a:t>A2</a:t>
                      </a:r>
                    </a:p>
                  </a:txBody>
                  <a:tcPr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r>
                        <a:rPr lang="de-DE" sz="2000">
                          <a:solidFill>
                            <a:srgbClr val="0C2340"/>
                          </a:solidFill>
                        </a:rPr>
                        <a:t>2.313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chemeClr val="bg1"/>
                          </a:solidFill>
                        </a:rPr>
                        <a:t>A7</a:t>
                      </a:r>
                      <a:endParaRPr lang="el-GR" sz="20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1.734</a:t>
                      </a:r>
                      <a:endParaRPr lang="el-GR" sz="20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chemeClr val="bg1"/>
                          </a:solidFill>
                        </a:rPr>
                        <a:t>A12</a:t>
                      </a:r>
                      <a:endParaRPr lang="el-GR" sz="20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1.499</a:t>
                      </a:r>
                      <a:endParaRPr lang="el-GR" sz="20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2530634"/>
                  </a:ext>
                </a:extLst>
              </a:tr>
              <a:tr h="360000">
                <a:tc>
                  <a:txBody>
                    <a:bodyPr/>
                    <a:lstStyle/>
                    <a:p>
                      <a:pPr algn="ctr"/>
                      <a:r>
                        <a:rPr lang="de-DE" sz="2000">
                          <a:solidFill>
                            <a:schemeClr val="bg1"/>
                          </a:solidFill>
                        </a:rPr>
                        <a:t>A3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2.588</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chemeClr val="bg1"/>
                          </a:solidFill>
                        </a:rPr>
                        <a:t>A8</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3.453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chemeClr val="bg1"/>
                          </a:solidFill>
                        </a:rPr>
                        <a:t>A13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2.915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910289"/>
                  </a:ext>
                </a:extLst>
              </a:tr>
              <a:tr h="360000">
                <a:tc>
                  <a:txBody>
                    <a:bodyPr/>
                    <a:lstStyle/>
                    <a:p>
                      <a:pPr algn="ctr"/>
                      <a:r>
                        <a:rPr lang="de-DE" sz="2000">
                          <a:solidFill>
                            <a:schemeClr val="bg1"/>
                          </a:solidFill>
                        </a:rPr>
                        <a:t>A4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2.903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chemeClr val="bg1"/>
                          </a:solidFill>
                        </a:rPr>
                        <a:t>A9</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2.093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chemeClr val="bg1"/>
                          </a:solidFill>
                        </a:rPr>
                        <a:t>A14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1.235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172780"/>
                  </a:ext>
                </a:extLst>
              </a:tr>
              <a:tr h="360000">
                <a:tc>
                  <a:txBody>
                    <a:bodyPr/>
                    <a:lstStyle/>
                    <a:p>
                      <a:pPr algn="ctr"/>
                      <a:r>
                        <a:rPr lang="de-DE" sz="2000">
                          <a:solidFill>
                            <a:schemeClr val="bg1"/>
                          </a:solidFill>
                        </a:rPr>
                        <a:t>A5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2.192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chemeClr val="bg1"/>
                          </a:solidFill>
                        </a:rPr>
                        <a:t>A10</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a:solidFill>
                            <a:srgbClr val="0C2340"/>
                          </a:solidFill>
                        </a:rPr>
                        <a:t>2.109</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20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endParaRPr lang="de-DE" sz="20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0268634"/>
                  </a:ext>
                </a:extLst>
              </a:tr>
            </a:tbl>
          </a:graphicData>
        </a:graphic>
      </p:graphicFrame>
      <p:pic>
        <p:nvPicPr>
          <p:cNvPr id="60" name="Grafik 59" descr="Ein Bild, das Text, Diagramm, Reihe, Screenshot enthält.&#10;&#10;Automatisch generierte Beschreibung">
            <a:extLst>
              <a:ext uri="{FF2B5EF4-FFF2-40B4-BE49-F238E27FC236}">
                <a16:creationId xmlns:a16="http://schemas.microsoft.com/office/drawing/2014/main" id="{5CF3A465-9F33-BB89-3E14-8FCBC7830038}"/>
              </a:ext>
            </a:extLst>
          </p:cNvPr>
          <p:cNvPicPr>
            <a:picLocks noChangeAspect="1"/>
          </p:cNvPicPr>
          <p:nvPr/>
        </p:nvPicPr>
        <p:blipFill>
          <a:blip r:embed="rId4"/>
          <a:stretch>
            <a:fillRect/>
          </a:stretch>
        </p:blipFill>
        <p:spPr>
          <a:xfrm>
            <a:off x="10232526" y="12236794"/>
            <a:ext cx="4500000" cy="2232001"/>
          </a:xfrm>
          <a:prstGeom prst="rect">
            <a:avLst/>
          </a:prstGeom>
        </p:spPr>
      </p:pic>
      <p:pic>
        <p:nvPicPr>
          <p:cNvPr id="69" name="Grafik 68" descr="Ein Bild, das Text, Diagramm, Reihe, Plan enthält.&#10;&#10;Automatisch generierte Beschreibung">
            <a:extLst>
              <a:ext uri="{FF2B5EF4-FFF2-40B4-BE49-F238E27FC236}">
                <a16:creationId xmlns:a16="http://schemas.microsoft.com/office/drawing/2014/main" id="{C8123EC2-DE4A-836F-AB18-7A0FA4E3124D}"/>
              </a:ext>
            </a:extLst>
          </p:cNvPr>
          <p:cNvPicPr>
            <a:picLocks noChangeAspect="1"/>
          </p:cNvPicPr>
          <p:nvPr/>
        </p:nvPicPr>
        <p:blipFill>
          <a:blip r:embed="rId5"/>
          <a:stretch>
            <a:fillRect/>
          </a:stretch>
        </p:blipFill>
        <p:spPr>
          <a:xfrm>
            <a:off x="14793438" y="12266595"/>
            <a:ext cx="4500000" cy="2230457"/>
          </a:xfrm>
          <a:prstGeom prst="rect">
            <a:avLst/>
          </a:prstGeom>
        </p:spPr>
      </p:pic>
      <p:pic>
        <p:nvPicPr>
          <p:cNvPr id="88" name="Grafik 87" descr="Ein Bild, das Text, Reihe, Diagramm, parallel enthält.&#10;&#10;Automatisch generierte Beschreibung">
            <a:extLst>
              <a:ext uri="{FF2B5EF4-FFF2-40B4-BE49-F238E27FC236}">
                <a16:creationId xmlns:a16="http://schemas.microsoft.com/office/drawing/2014/main" id="{8B3745DA-1B48-FBFB-6CB1-74599DEEA0ED}"/>
              </a:ext>
            </a:extLst>
          </p:cNvPr>
          <p:cNvPicPr>
            <a:picLocks noChangeAspect="1"/>
          </p:cNvPicPr>
          <p:nvPr/>
        </p:nvPicPr>
        <p:blipFill>
          <a:blip r:embed="rId6"/>
          <a:srcRect l="6030" t="3833"/>
          <a:stretch/>
        </p:blipFill>
        <p:spPr>
          <a:xfrm>
            <a:off x="15030000" y="10103366"/>
            <a:ext cx="4320000" cy="2062302"/>
          </a:xfrm>
          <a:prstGeom prst="rect">
            <a:avLst/>
          </a:prstGeom>
        </p:spPr>
      </p:pic>
      <p:pic>
        <p:nvPicPr>
          <p:cNvPr id="93" name="Grafik 92" descr="Ein Bild, das Reihe, Diagramm, parallel, Schrift enthält.&#10;&#10;Automatisch generierte Beschreibung">
            <a:extLst>
              <a:ext uri="{FF2B5EF4-FFF2-40B4-BE49-F238E27FC236}">
                <a16:creationId xmlns:a16="http://schemas.microsoft.com/office/drawing/2014/main" id="{D470D5CB-FF1B-A168-DAA8-A961158B49DB}"/>
              </a:ext>
            </a:extLst>
          </p:cNvPr>
          <p:cNvPicPr>
            <a:picLocks noChangeAspect="1"/>
          </p:cNvPicPr>
          <p:nvPr/>
        </p:nvPicPr>
        <p:blipFill>
          <a:blip r:embed="rId7"/>
          <a:srcRect t="6934" b="19656"/>
          <a:stretch/>
        </p:blipFill>
        <p:spPr>
          <a:xfrm>
            <a:off x="10260000" y="14940000"/>
            <a:ext cx="4680000" cy="1269667"/>
          </a:xfrm>
          <a:prstGeom prst="rect">
            <a:avLst/>
          </a:prstGeom>
        </p:spPr>
      </p:pic>
      <p:graphicFrame>
        <p:nvGraphicFramePr>
          <p:cNvPr id="94" name="Tabelle 93">
            <a:extLst>
              <a:ext uri="{FF2B5EF4-FFF2-40B4-BE49-F238E27FC236}">
                <a16:creationId xmlns:a16="http://schemas.microsoft.com/office/drawing/2014/main" id="{2885C411-E511-11EC-5238-C2DE242371BF}"/>
              </a:ext>
            </a:extLst>
          </p:cNvPr>
          <p:cNvGraphicFramePr>
            <a:graphicFrameLocks noGrp="1"/>
          </p:cNvGraphicFramePr>
          <p:nvPr>
            <p:extLst>
              <p:ext uri="{D42A27DB-BD31-4B8C-83A1-F6EECF244321}">
                <p14:modId xmlns:p14="http://schemas.microsoft.com/office/powerpoint/2010/main" val="2645368447"/>
              </p:ext>
            </p:extLst>
          </p:nvPr>
        </p:nvGraphicFramePr>
        <p:xfrm>
          <a:off x="10260000" y="16290000"/>
          <a:ext cx="4680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73070516"/>
                    </a:ext>
                  </a:extLst>
                </a:gridCol>
                <a:gridCol w="1080000">
                  <a:extLst>
                    <a:ext uri="{9D8B030D-6E8A-4147-A177-3AD203B41FA5}">
                      <a16:colId xmlns:a16="http://schemas.microsoft.com/office/drawing/2014/main" val="4044665608"/>
                    </a:ext>
                  </a:extLst>
                </a:gridCol>
                <a:gridCol w="1080000">
                  <a:extLst>
                    <a:ext uri="{9D8B030D-6E8A-4147-A177-3AD203B41FA5}">
                      <a16:colId xmlns:a16="http://schemas.microsoft.com/office/drawing/2014/main" val="3402796374"/>
                    </a:ext>
                  </a:extLst>
                </a:gridCol>
                <a:gridCol w="1440000">
                  <a:extLst>
                    <a:ext uri="{9D8B030D-6E8A-4147-A177-3AD203B41FA5}">
                      <a16:colId xmlns:a16="http://schemas.microsoft.com/office/drawing/2014/main" val="3032355764"/>
                    </a:ext>
                  </a:extLst>
                </a:gridCol>
              </a:tblGrid>
              <a:tr h="356355">
                <a:tc>
                  <a:txBody>
                    <a:bodyPr/>
                    <a:lstStyle/>
                    <a:p>
                      <a:pPr algn="ctr"/>
                      <a:r>
                        <a:rPr lang="el-GR" sz="2000">
                          <a:solidFill>
                            <a:schemeClr val="bg1"/>
                          </a:solidFill>
                        </a:rPr>
                        <a:t>ω1</a:t>
                      </a:r>
                      <a:r>
                        <a:rPr lang="de-DE" sz="2000">
                          <a:solidFill>
                            <a:schemeClr val="bg1"/>
                          </a:solidFill>
                        </a:rPr>
                        <a:t> [Hz]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r>
                        <a:rPr lang="el-GR" sz="2000">
                          <a:solidFill>
                            <a:schemeClr val="bg1"/>
                          </a:solidFill>
                        </a:rPr>
                        <a:t>ω2</a:t>
                      </a:r>
                      <a:r>
                        <a:rPr lang="de-DE" sz="2000">
                          <a:solidFill>
                            <a:schemeClr val="bg1"/>
                          </a:solidFill>
                        </a:rPr>
                        <a:t> [Hz]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el-GR" sz="2000">
                          <a:solidFill>
                            <a:schemeClr val="bg1"/>
                          </a:solidFill>
                        </a:rPr>
                        <a:t>ω3</a:t>
                      </a:r>
                      <a:r>
                        <a:rPr lang="de-DE" sz="2000">
                          <a:solidFill>
                            <a:schemeClr val="bg1"/>
                          </a:solidFill>
                        </a:rPr>
                        <a:t> [Hz]</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err="1">
                          <a:solidFill>
                            <a:schemeClr val="bg1"/>
                          </a:solidFill>
                        </a:rPr>
                        <a:t>Weight</a:t>
                      </a:r>
                      <a:r>
                        <a:rPr lang="de-DE" sz="2000">
                          <a:solidFill>
                            <a:schemeClr val="bg1"/>
                          </a:solidFill>
                        </a:rPr>
                        <a:t> [kg]</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863900389"/>
                  </a:ext>
                </a:extLst>
              </a:tr>
              <a:tr h="360000">
                <a:tc>
                  <a:txBody>
                    <a:bodyPr/>
                    <a:lstStyle/>
                    <a:p>
                      <a:pPr algn="ctr"/>
                      <a:r>
                        <a:rPr lang="de-DE" sz="2000">
                          <a:solidFill>
                            <a:srgbClr val="0C2340"/>
                          </a:solidFill>
                        </a:rPr>
                        <a:t>19.895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50.193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75.971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407.806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144394"/>
                  </a:ext>
                </a:extLst>
              </a:tr>
            </a:tbl>
          </a:graphicData>
        </a:graphic>
      </p:graphicFrame>
      <p:pic>
        <p:nvPicPr>
          <p:cNvPr id="96" name="Grafik 95" descr="Ein Bild, das Text, Screenshot, Reihe, Diagramm enthält.&#10;&#10;Automatisch generierte Beschreibung">
            <a:extLst>
              <a:ext uri="{FF2B5EF4-FFF2-40B4-BE49-F238E27FC236}">
                <a16:creationId xmlns:a16="http://schemas.microsoft.com/office/drawing/2014/main" id="{89E7A519-9D0D-B150-A9EA-9C7B9927662F}"/>
              </a:ext>
            </a:extLst>
          </p:cNvPr>
          <p:cNvPicPr>
            <a:picLocks noChangeAspect="1"/>
          </p:cNvPicPr>
          <p:nvPr/>
        </p:nvPicPr>
        <p:blipFill>
          <a:blip r:embed="rId8"/>
          <a:stretch>
            <a:fillRect/>
          </a:stretch>
        </p:blipFill>
        <p:spPr>
          <a:xfrm>
            <a:off x="15030000" y="15024594"/>
            <a:ext cx="4320000" cy="2094096"/>
          </a:xfrm>
          <a:prstGeom prst="rect">
            <a:avLst/>
          </a:prstGeom>
        </p:spPr>
      </p:pic>
      <p:pic>
        <p:nvPicPr>
          <p:cNvPr id="109" name="Grafik 108" descr="Ein Bild, das Text, Diagramm, Reihe, Zahl enthält.&#10;&#10;Automatisch generierte Beschreibung">
            <a:extLst>
              <a:ext uri="{FF2B5EF4-FFF2-40B4-BE49-F238E27FC236}">
                <a16:creationId xmlns:a16="http://schemas.microsoft.com/office/drawing/2014/main" id="{EF34BE4A-6FF7-C4D5-FC56-6F590C1503ED}"/>
              </a:ext>
            </a:extLst>
          </p:cNvPr>
          <p:cNvPicPr>
            <a:picLocks noChangeAspect="1"/>
          </p:cNvPicPr>
          <p:nvPr/>
        </p:nvPicPr>
        <p:blipFill>
          <a:blip r:embed="rId9"/>
          <a:stretch>
            <a:fillRect/>
          </a:stretch>
        </p:blipFill>
        <p:spPr>
          <a:xfrm>
            <a:off x="14849999" y="17179613"/>
            <a:ext cx="4500000" cy="2226024"/>
          </a:xfrm>
          <a:prstGeom prst="rect">
            <a:avLst/>
          </a:prstGeom>
        </p:spPr>
      </p:pic>
      <p:sp>
        <p:nvSpPr>
          <p:cNvPr id="28" name="Abgerundetes Rechteck 71">
            <a:extLst>
              <a:ext uri="{FF2B5EF4-FFF2-40B4-BE49-F238E27FC236}">
                <a16:creationId xmlns:a16="http://schemas.microsoft.com/office/drawing/2014/main" id="{554763CD-9F55-FE40-4766-8D57C88827AD}"/>
              </a:ext>
            </a:extLst>
          </p:cNvPr>
          <p:cNvSpPr/>
          <p:nvPr/>
        </p:nvSpPr>
        <p:spPr>
          <a:xfrm>
            <a:off x="10800000" y="3778293"/>
            <a:ext cx="432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a:solidFill>
                  <a:schemeClr val="bg1"/>
                </a:solidFill>
              </a:rPr>
              <a:t>Hyperparameters</a:t>
            </a:r>
          </a:p>
        </p:txBody>
      </p:sp>
      <p:graphicFrame>
        <p:nvGraphicFramePr>
          <p:cNvPr id="38" name="Tabelle 37">
            <a:extLst>
              <a:ext uri="{FF2B5EF4-FFF2-40B4-BE49-F238E27FC236}">
                <a16:creationId xmlns:a16="http://schemas.microsoft.com/office/drawing/2014/main" id="{25BE694E-01F8-3B6B-0138-79B34DD1A837}"/>
              </a:ext>
            </a:extLst>
          </p:cNvPr>
          <p:cNvGraphicFramePr>
            <a:graphicFrameLocks noGrp="1"/>
          </p:cNvGraphicFramePr>
          <p:nvPr>
            <p:extLst>
              <p:ext uri="{D42A27DB-BD31-4B8C-83A1-F6EECF244321}">
                <p14:modId xmlns:p14="http://schemas.microsoft.com/office/powerpoint/2010/main" val="3432486006"/>
              </p:ext>
            </p:extLst>
          </p:nvPr>
        </p:nvGraphicFramePr>
        <p:xfrm>
          <a:off x="10260000" y="26370000"/>
          <a:ext cx="4680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73070516"/>
                    </a:ext>
                  </a:extLst>
                </a:gridCol>
                <a:gridCol w="1080000">
                  <a:extLst>
                    <a:ext uri="{9D8B030D-6E8A-4147-A177-3AD203B41FA5}">
                      <a16:colId xmlns:a16="http://schemas.microsoft.com/office/drawing/2014/main" val="4044665608"/>
                    </a:ext>
                  </a:extLst>
                </a:gridCol>
                <a:gridCol w="1080000">
                  <a:extLst>
                    <a:ext uri="{9D8B030D-6E8A-4147-A177-3AD203B41FA5}">
                      <a16:colId xmlns:a16="http://schemas.microsoft.com/office/drawing/2014/main" val="3402796374"/>
                    </a:ext>
                  </a:extLst>
                </a:gridCol>
                <a:gridCol w="1440000">
                  <a:extLst>
                    <a:ext uri="{9D8B030D-6E8A-4147-A177-3AD203B41FA5}">
                      <a16:colId xmlns:a16="http://schemas.microsoft.com/office/drawing/2014/main" val="3032355764"/>
                    </a:ext>
                  </a:extLst>
                </a:gridCol>
              </a:tblGrid>
              <a:tr h="356355">
                <a:tc>
                  <a:txBody>
                    <a:bodyPr/>
                    <a:lstStyle/>
                    <a:p>
                      <a:pPr algn="ctr"/>
                      <a:r>
                        <a:rPr lang="el-GR" sz="2000">
                          <a:solidFill>
                            <a:schemeClr val="bg1"/>
                          </a:solidFill>
                        </a:rPr>
                        <a:t>ω1</a:t>
                      </a:r>
                      <a:r>
                        <a:rPr lang="de-DE" sz="2000">
                          <a:solidFill>
                            <a:schemeClr val="bg1"/>
                          </a:solidFill>
                        </a:rPr>
                        <a:t> [Hz]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r>
                        <a:rPr lang="el-GR" sz="2000">
                          <a:solidFill>
                            <a:schemeClr val="bg1"/>
                          </a:solidFill>
                        </a:rPr>
                        <a:t>ω2</a:t>
                      </a:r>
                      <a:r>
                        <a:rPr lang="de-DE" sz="2000">
                          <a:solidFill>
                            <a:schemeClr val="bg1"/>
                          </a:solidFill>
                        </a:rPr>
                        <a:t> [Hz]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el-GR" sz="2000">
                          <a:solidFill>
                            <a:schemeClr val="bg1"/>
                          </a:solidFill>
                        </a:rPr>
                        <a:t>ω3</a:t>
                      </a:r>
                      <a:r>
                        <a:rPr lang="de-DE" sz="2000">
                          <a:solidFill>
                            <a:schemeClr val="bg1"/>
                          </a:solidFill>
                        </a:rPr>
                        <a:t> [Hz]</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err="1">
                          <a:solidFill>
                            <a:schemeClr val="bg1"/>
                          </a:solidFill>
                        </a:rPr>
                        <a:t>Weight</a:t>
                      </a:r>
                      <a:r>
                        <a:rPr lang="de-DE" sz="2000">
                          <a:solidFill>
                            <a:schemeClr val="bg1"/>
                          </a:solidFill>
                        </a:rPr>
                        <a:t> [kg]</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863900389"/>
                  </a:ext>
                </a:extLst>
              </a:tr>
              <a:tr h="360000">
                <a:tc>
                  <a:txBody>
                    <a:bodyPr/>
                    <a:lstStyle/>
                    <a:p>
                      <a:pPr algn="ctr"/>
                      <a:r>
                        <a:rPr lang="de-DE" sz="2000">
                          <a:solidFill>
                            <a:srgbClr val="0C2340"/>
                          </a:solidFill>
                        </a:rPr>
                        <a:t>20.508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40.202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63.945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406.965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144394"/>
                  </a:ext>
                </a:extLst>
              </a:tr>
            </a:tbl>
          </a:graphicData>
        </a:graphic>
      </p:graphicFrame>
      <p:pic>
        <p:nvPicPr>
          <p:cNvPr id="44" name="Grafik 43" descr="Ein Bild, das Text, Screenshot enthält.&#10;&#10;Automatisch generierte Beschreibung">
            <a:extLst>
              <a:ext uri="{FF2B5EF4-FFF2-40B4-BE49-F238E27FC236}">
                <a16:creationId xmlns:a16="http://schemas.microsoft.com/office/drawing/2014/main" id="{6682D37C-5305-02C7-3CE2-04FC86ED48EA}"/>
              </a:ext>
            </a:extLst>
          </p:cNvPr>
          <p:cNvPicPr>
            <a:picLocks noChangeAspect="1"/>
          </p:cNvPicPr>
          <p:nvPr/>
        </p:nvPicPr>
        <p:blipFill>
          <a:blip r:embed="rId10"/>
          <a:stretch>
            <a:fillRect/>
          </a:stretch>
        </p:blipFill>
        <p:spPr>
          <a:xfrm>
            <a:off x="10305000" y="17188421"/>
            <a:ext cx="4500000" cy="2236500"/>
          </a:xfrm>
          <a:prstGeom prst="rect">
            <a:avLst/>
          </a:prstGeom>
        </p:spPr>
      </p:pic>
      <p:pic>
        <p:nvPicPr>
          <p:cNvPr id="46" name="Grafik 45" descr="Ein Bild, das Reihe, Diagramm, Entwurf, Design enthält.&#10;&#10;Automatisch generierte Beschreibung">
            <a:extLst>
              <a:ext uri="{FF2B5EF4-FFF2-40B4-BE49-F238E27FC236}">
                <a16:creationId xmlns:a16="http://schemas.microsoft.com/office/drawing/2014/main" id="{BDA13E84-EDB0-DD86-8909-9FDC43780E6E}"/>
              </a:ext>
            </a:extLst>
          </p:cNvPr>
          <p:cNvPicPr>
            <a:picLocks noChangeAspect="1"/>
          </p:cNvPicPr>
          <p:nvPr/>
        </p:nvPicPr>
        <p:blipFill>
          <a:blip r:embed="rId11"/>
          <a:srcRect t="7303" b="6087"/>
          <a:stretch/>
        </p:blipFill>
        <p:spPr>
          <a:xfrm>
            <a:off x="10260000" y="19800000"/>
            <a:ext cx="4680000" cy="1480181"/>
          </a:xfrm>
          <a:prstGeom prst="rect">
            <a:avLst/>
          </a:prstGeom>
        </p:spPr>
      </p:pic>
      <p:graphicFrame>
        <p:nvGraphicFramePr>
          <p:cNvPr id="47" name="Tabelle 46">
            <a:extLst>
              <a:ext uri="{FF2B5EF4-FFF2-40B4-BE49-F238E27FC236}">
                <a16:creationId xmlns:a16="http://schemas.microsoft.com/office/drawing/2014/main" id="{4EE02169-FA82-341E-96C7-C6DEC57D9D67}"/>
              </a:ext>
            </a:extLst>
          </p:cNvPr>
          <p:cNvGraphicFramePr>
            <a:graphicFrameLocks noGrp="1"/>
          </p:cNvGraphicFramePr>
          <p:nvPr>
            <p:extLst>
              <p:ext uri="{D42A27DB-BD31-4B8C-83A1-F6EECF244321}">
                <p14:modId xmlns:p14="http://schemas.microsoft.com/office/powerpoint/2010/main" val="3475012166"/>
              </p:ext>
            </p:extLst>
          </p:nvPr>
        </p:nvGraphicFramePr>
        <p:xfrm>
          <a:off x="10260000" y="21330000"/>
          <a:ext cx="4680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73070516"/>
                    </a:ext>
                  </a:extLst>
                </a:gridCol>
                <a:gridCol w="1080000">
                  <a:extLst>
                    <a:ext uri="{9D8B030D-6E8A-4147-A177-3AD203B41FA5}">
                      <a16:colId xmlns:a16="http://schemas.microsoft.com/office/drawing/2014/main" val="4044665608"/>
                    </a:ext>
                  </a:extLst>
                </a:gridCol>
                <a:gridCol w="1080000">
                  <a:extLst>
                    <a:ext uri="{9D8B030D-6E8A-4147-A177-3AD203B41FA5}">
                      <a16:colId xmlns:a16="http://schemas.microsoft.com/office/drawing/2014/main" val="3402796374"/>
                    </a:ext>
                  </a:extLst>
                </a:gridCol>
                <a:gridCol w="1440000">
                  <a:extLst>
                    <a:ext uri="{9D8B030D-6E8A-4147-A177-3AD203B41FA5}">
                      <a16:colId xmlns:a16="http://schemas.microsoft.com/office/drawing/2014/main" val="3032355764"/>
                    </a:ext>
                  </a:extLst>
                </a:gridCol>
              </a:tblGrid>
              <a:tr h="356355">
                <a:tc>
                  <a:txBody>
                    <a:bodyPr/>
                    <a:lstStyle/>
                    <a:p>
                      <a:pPr algn="ctr"/>
                      <a:r>
                        <a:rPr lang="el-GR" sz="2000">
                          <a:solidFill>
                            <a:schemeClr val="bg1"/>
                          </a:solidFill>
                        </a:rPr>
                        <a:t>ω1</a:t>
                      </a:r>
                      <a:r>
                        <a:rPr lang="de-DE" sz="2000">
                          <a:solidFill>
                            <a:schemeClr val="bg1"/>
                          </a:solidFill>
                        </a:rPr>
                        <a:t> [Hz]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r>
                        <a:rPr lang="el-GR" sz="2000">
                          <a:solidFill>
                            <a:schemeClr val="bg1"/>
                          </a:solidFill>
                        </a:rPr>
                        <a:t>ω2</a:t>
                      </a:r>
                      <a:r>
                        <a:rPr lang="de-DE" sz="2000">
                          <a:solidFill>
                            <a:schemeClr val="bg1"/>
                          </a:solidFill>
                        </a:rPr>
                        <a:t> [Hz]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el-GR" sz="2000">
                          <a:solidFill>
                            <a:schemeClr val="bg1"/>
                          </a:solidFill>
                        </a:rPr>
                        <a:t>ω3</a:t>
                      </a:r>
                      <a:r>
                        <a:rPr lang="de-DE" sz="2000">
                          <a:solidFill>
                            <a:schemeClr val="bg1"/>
                          </a:solidFill>
                        </a:rPr>
                        <a:t> [Hz]</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err="1">
                          <a:solidFill>
                            <a:schemeClr val="bg1"/>
                          </a:solidFill>
                        </a:rPr>
                        <a:t>Weight</a:t>
                      </a:r>
                      <a:r>
                        <a:rPr lang="de-DE" sz="2000">
                          <a:solidFill>
                            <a:schemeClr val="bg1"/>
                          </a:solidFill>
                        </a:rPr>
                        <a:t> [kg]</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863900389"/>
                  </a:ext>
                </a:extLst>
              </a:tr>
              <a:tr h="360000">
                <a:tc>
                  <a:txBody>
                    <a:bodyPr/>
                    <a:lstStyle/>
                    <a:p>
                      <a:pPr algn="ctr"/>
                      <a:r>
                        <a:rPr lang="de-DE" sz="2000">
                          <a:solidFill>
                            <a:srgbClr val="0C2340"/>
                          </a:solidFill>
                        </a:rPr>
                        <a:t>21.114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45.587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70.500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407.475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144394"/>
                  </a:ext>
                </a:extLst>
              </a:tr>
            </a:tbl>
          </a:graphicData>
        </a:graphic>
      </p:graphicFrame>
      <p:pic>
        <p:nvPicPr>
          <p:cNvPr id="51" name="Grafik 50" descr="Ein Bild, das Text, Diagramm, Reihe, Screenshot enthält.&#10;&#10;Automatisch generierte Beschreibung">
            <a:extLst>
              <a:ext uri="{FF2B5EF4-FFF2-40B4-BE49-F238E27FC236}">
                <a16:creationId xmlns:a16="http://schemas.microsoft.com/office/drawing/2014/main" id="{6CF15BF7-B5E5-2406-7ECE-94A4B3369736}"/>
              </a:ext>
            </a:extLst>
          </p:cNvPr>
          <p:cNvPicPr>
            <a:picLocks noChangeAspect="1"/>
          </p:cNvPicPr>
          <p:nvPr/>
        </p:nvPicPr>
        <p:blipFill>
          <a:blip r:embed="rId12"/>
          <a:stretch>
            <a:fillRect/>
          </a:stretch>
        </p:blipFill>
        <p:spPr>
          <a:xfrm>
            <a:off x="15030000" y="19874770"/>
            <a:ext cx="4320000" cy="2104813"/>
          </a:xfrm>
          <a:prstGeom prst="rect">
            <a:avLst/>
          </a:prstGeom>
        </p:spPr>
      </p:pic>
      <p:pic>
        <p:nvPicPr>
          <p:cNvPr id="53" name="Grafik 52" descr="Ein Bild, das Text, Diagramm, Reihe, Zahl enthält.&#10;&#10;Automatisch generierte Beschreibung">
            <a:extLst>
              <a:ext uri="{FF2B5EF4-FFF2-40B4-BE49-F238E27FC236}">
                <a16:creationId xmlns:a16="http://schemas.microsoft.com/office/drawing/2014/main" id="{552AFA40-B57E-AD20-0E5E-9041EC308A25}"/>
              </a:ext>
            </a:extLst>
          </p:cNvPr>
          <p:cNvPicPr>
            <a:picLocks noChangeAspect="1"/>
          </p:cNvPicPr>
          <p:nvPr/>
        </p:nvPicPr>
        <p:blipFill>
          <a:blip r:embed="rId13"/>
          <a:stretch>
            <a:fillRect/>
          </a:stretch>
        </p:blipFill>
        <p:spPr>
          <a:xfrm>
            <a:off x="15030000" y="22042844"/>
            <a:ext cx="4320000" cy="2148501"/>
          </a:xfrm>
          <a:prstGeom prst="rect">
            <a:avLst/>
          </a:prstGeom>
        </p:spPr>
      </p:pic>
      <p:pic>
        <p:nvPicPr>
          <p:cNvPr id="30" name="Grafik 29" descr="Ein Bild, das Text, Diagramm, Reihe, Screenshot enthält.&#10;&#10;Automatisch generierte Beschreibung">
            <a:extLst>
              <a:ext uri="{FF2B5EF4-FFF2-40B4-BE49-F238E27FC236}">
                <a16:creationId xmlns:a16="http://schemas.microsoft.com/office/drawing/2014/main" id="{5BD85D5B-4C5A-B94A-89F2-B7DCB9E8A879}"/>
              </a:ext>
            </a:extLst>
          </p:cNvPr>
          <p:cNvPicPr>
            <a:picLocks noChangeAspect="1"/>
          </p:cNvPicPr>
          <p:nvPr/>
        </p:nvPicPr>
        <p:blipFill>
          <a:blip r:embed="rId14"/>
          <a:stretch>
            <a:fillRect/>
          </a:stretch>
        </p:blipFill>
        <p:spPr>
          <a:xfrm>
            <a:off x="15036044" y="24948000"/>
            <a:ext cx="4320000" cy="2104813"/>
          </a:xfrm>
          <a:prstGeom prst="rect">
            <a:avLst/>
          </a:prstGeom>
        </p:spPr>
      </p:pic>
      <p:pic>
        <p:nvPicPr>
          <p:cNvPr id="37" name="Grafik 36" descr="Ein Bild, das Text, Diagramm, Reihe, Zahl enthält.&#10;&#10;Automatisch generierte Beschreibung">
            <a:extLst>
              <a:ext uri="{FF2B5EF4-FFF2-40B4-BE49-F238E27FC236}">
                <a16:creationId xmlns:a16="http://schemas.microsoft.com/office/drawing/2014/main" id="{F8A11FDF-0038-E3C6-6DC6-3F3F26A2D99B}"/>
              </a:ext>
            </a:extLst>
          </p:cNvPr>
          <p:cNvPicPr>
            <a:picLocks noChangeAspect="1"/>
          </p:cNvPicPr>
          <p:nvPr/>
        </p:nvPicPr>
        <p:blipFill>
          <a:blip r:embed="rId15"/>
          <a:stretch>
            <a:fillRect/>
          </a:stretch>
        </p:blipFill>
        <p:spPr>
          <a:xfrm>
            <a:off x="14973438" y="27120696"/>
            <a:ext cx="4320000" cy="2148501"/>
          </a:xfrm>
          <a:prstGeom prst="rect">
            <a:avLst/>
          </a:prstGeom>
        </p:spPr>
      </p:pic>
      <p:pic>
        <p:nvPicPr>
          <p:cNvPr id="18" name="Grafik 17" descr="Ein Bild, das Reihe, Entwurf, Diagramm enthält.&#10;&#10;Automatisch generierte Beschreibung">
            <a:extLst>
              <a:ext uri="{FF2B5EF4-FFF2-40B4-BE49-F238E27FC236}">
                <a16:creationId xmlns:a16="http://schemas.microsoft.com/office/drawing/2014/main" id="{A209FE1E-78BD-F091-65B9-2B0AE7806293}"/>
              </a:ext>
            </a:extLst>
          </p:cNvPr>
          <p:cNvPicPr>
            <a:picLocks noChangeAspect="1"/>
          </p:cNvPicPr>
          <p:nvPr/>
        </p:nvPicPr>
        <p:blipFill>
          <a:blip r:embed="rId16"/>
          <a:srcRect b="8855"/>
          <a:stretch/>
        </p:blipFill>
        <p:spPr>
          <a:xfrm>
            <a:off x="10260000" y="24660000"/>
            <a:ext cx="4680000" cy="1560956"/>
          </a:xfrm>
          <a:prstGeom prst="rect">
            <a:avLst/>
          </a:prstGeom>
        </p:spPr>
      </p:pic>
      <p:sp>
        <p:nvSpPr>
          <p:cNvPr id="36" name="Abgerundetes Rechteck 65">
            <a:extLst>
              <a:ext uri="{FF2B5EF4-FFF2-40B4-BE49-F238E27FC236}">
                <a16:creationId xmlns:a16="http://schemas.microsoft.com/office/drawing/2014/main" id="{AB288EDD-AF49-7124-5E10-334C13D0ABFC}"/>
              </a:ext>
            </a:extLst>
          </p:cNvPr>
          <p:cNvSpPr/>
          <p:nvPr/>
        </p:nvSpPr>
        <p:spPr>
          <a:xfrm>
            <a:off x="10101333" y="4581327"/>
            <a:ext cx="5400000" cy="4311153"/>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US" sz="2100" dirty="0">
                <a:solidFill>
                  <a:srgbClr val="0C2340"/>
                </a:solidFill>
              </a:rPr>
              <a:t>The</a:t>
            </a:r>
            <a:r>
              <a:rPr lang="en-US" sz="2100" dirty="0">
                <a:solidFill>
                  <a:srgbClr val="0C2340"/>
                </a:solidFill>
                <a:ea typeface="+mn-lt"/>
                <a:cs typeface="+mn-lt"/>
              </a:rPr>
              <a:t> hyperparameters were tuned for 1D and 2D problems using the Bayesian optimizer. Based on the results for different kernels, it can be concluded that the hyperparameters function has many local minima. Due to the very random nature and different starting points of the Bayesian optimizer, the optimizer rarely converges to the same local minima, regardless of the kernel. The squared exponential kernel has shown the least variety in the values it converged to and required fewer iterations than other kernels. Therefore, that kernel was chosen to proceed. </a:t>
            </a:r>
            <a:endParaRPr lang="de-DE" sz="2100" dirty="0">
              <a:solidFill>
                <a:srgbClr val="0C2340"/>
              </a:solidFill>
            </a:endParaRPr>
          </a:p>
        </p:txBody>
      </p:sp>
      <p:pic>
        <p:nvPicPr>
          <p:cNvPr id="42" name="Picture 41" descr="A white paper with blue lines&#10;&#10;AI-generated content may be incorrect.">
            <a:extLst>
              <a:ext uri="{FF2B5EF4-FFF2-40B4-BE49-F238E27FC236}">
                <a16:creationId xmlns:a16="http://schemas.microsoft.com/office/drawing/2014/main" id="{5C4AB678-5867-1CF4-6FA5-49F8C63B3B54}"/>
              </a:ext>
            </a:extLst>
          </p:cNvPr>
          <p:cNvPicPr>
            <a:picLocks noChangeAspect="1"/>
          </p:cNvPicPr>
          <p:nvPr/>
        </p:nvPicPr>
        <p:blipFill>
          <a:blip r:embed="rId17"/>
          <a:stretch>
            <a:fillRect/>
          </a:stretch>
        </p:blipFill>
        <p:spPr>
          <a:xfrm>
            <a:off x="16622527" y="3890475"/>
            <a:ext cx="5499105" cy="5549161"/>
          </a:xfrm>
          <a:prstGeom prst="rect">
            <a:avLst/>
          </a:prstGeom>
        </p:spPr>
      </p:pic>
      <p:sp>
        <p:nvSpPr>
          <p:cNvPr id="43" name="Abgerundetes Rechteck 65">
            <a:extLst>
              <a:ext uri="{FF2B5EF4-FFF2-40B4-BE49-F238E27FC236}">
                <a16:creationId xmlns:a16="http://schemas.microsoft.com/office/drawing/2014/main" id="{B1A04E05-ED5A-02C1-B12B-1E97085B26AA}"/>
              </a:ext>
            </a:extLst>
          </p:cNvPr>
          <p:cNvSpPr/>
          <p:nvPr/>
        </p:nvSpPr>
        <p:spPr>
          <a:xfrm>
            <a:off x="16945822" y="4089478"/>
            <a:ext cx="1550224" cy="4855787"/>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spcBef>
                <a:spcPts val="600"/>
              </a:spcBef>
            </a:pPr>
            <a:r>
              <a:rPr lang="de-DE" sz="1400" err="1">
                <a:solidFill>
                  <a:srgbClr val="0C2340"/>
                </a:solidFill>
                <a:ea typeface="Calibri"/>
                <a:cs typeface="Calibri"/>
              </a:rPr>
              <a:t>Length</a:t>
            </a:r>
            <a:r>
              <a:rPr lang="de-DE" sz="1400">
                <a:solidFill>
                  <a:srgbClr val="0C2340"/>
                </a:solidFill>
                <a:ea typeface="Calibri"/>
                <a:cs typeface="Calibri"/>
              </a:rPr>
              <a:t> </a:t>
            </a:r>
            <a:r>
              <a:rPr lang="de-DE" sz="1400" err="1">
                <a:solidFill>
                  <a:srgbClr val="0C2340"/>
                </a:solidFill>
                <a:ea typeface="Calibri"/>
                <a:cs typeface="Calibri"/>
              </a:rPr>
              <a:t>scale</a:t>
            </a:r>
            <a:endParaRPr lang="de-DE" sz="1400">
              <a:solidFill>
                <a:srgbClr val="0C2340"/>
              </a:solidFill>
              <a:ea typeface="Calibri"/>
              <a:cs typeface="Calibri"/>
            </a:endParaRPr>
          </a:p>
          <a:p>
            <a:pPr algn="just">
              <a:spcBef>
                <a:spcPts val="600"/>
              </a:spcBef>
            </a:pPr>
            <a:endParaRPr lang="de-DE" sz="1400">
              <a:solidFill>
                <a:srgbClr val="0C2340"/>
              </a:solidFill>
              <a:ea typeface="Calibri"/>
              <a:cs typeface="Calibri"/>
            </a:endParaRPr>
          </a:p>
          <a:p>
            <a:pPr algn="just">
              <a:spcBef>
                <a:spcPts val="600"/>
              </a:spcBef>
            </a:pPr>
            <a:r>
              <a:rPr lang="de-DE" sz="1400">
                <a:solidFill>
                  <a:srgbClr val="0C2340"/>
                </a:solidFill>
                <a:ea typeface="Calibri"/>
                <a:cs typeface="Calibri"/>
              </a:rPr>
              <a:t>Kernel </a:t>
            </a:r>
            <a:r>
              <a:rPr lang="de-DE" sz="1400" err="1">
                <a:solidFill>
                  <a:srgbClr val="0C2340"/>
                </a:solidFill>
                <a:ea typeface="Calibri"/>
                <a:cs typeface="Calibri"/>
              </a:rPr>
              <a:t>scale</a:t>
            </a:r>
            <a:endParaRPr lang="de-DE" sz="1400">
              <a:solidFill>
                <a:srgbClr val="0C2340"/>
              </a:solidFill>
              <a:ea typeface="Calibri"/>
              <a:cs typeface="Calibri"/>
            </a:endParaRPr>
          </a:p>
          <a:p>
            <a:pPr algn="just">
              <a:spcBef>
                <a:spcPts val="600"/>
              </a:spcBef>
            </a:pPr>
            <a:endParaRPr lang="de-DE" sz="1400">
              <a:solidFill>
                <a:srgbClr val="0C2340"/>
              </a:solidFill>
              <a:ea typeface="Calibri"/>
              <a:cs typeface="Calibri"/>
            </a:endParaRPr>
          </a:p>
          <a:p>
            <a:pPr algn="just">
              <a:spcBef>
                <a:spcPts val="600"/>
              </a:spcBef>
            </a:pPr>
            <a:r>
              <a:rPr lang="de-DE" sz="1400" err="1">
                <a:solidFill>
                  <a:srgbClr val="0C2340"/>
                </a:solidFill>
                <a:ea typeface="Calibri"/>
                <a:cs typeface="Calibri"/>
              </a:rPr>
              <a:t>Length</a:t>
            </a:r>
            <a:r>
              <a:rPr lang="de-DE" sz="1400">
                <a:solidFill>
                  <a:srgbClr val="0C2340"/>
                </a:solidFill>
                <a:ea typeface="Calibri"/>
                <a:cs typeface="Calibri"/>
              </a:rPr>
              <a:t> </a:t>
            </a:r>
            <a:r>
              <a:rPr lang="de-DE" sz="1400" err="1">
                <a:solidFill>
                  <a:srgbClr val="0C2340"/>
                </a:solidFill>
                <a:ea typeface="Calibri"/>
                <a:cs typeface="Calibri"/>
              </a:rPr>
              <a:t>scale</a:t>
            </a:r>
            <a:endParaRPr lang="en-US" sz="1400" err="1">
              <a:solidFill>
                <a:srgbClr val="000000"/>
              </a:solidFill>
              <a:ea typeface="Calibri"/>
              <a:cs typeface="Calibri"/>
            </a:endParaRPr>
          </a:p>
          <a:p>
            <a:pPr algn="just">
              <a:spcBef>
                <a:spcPts val="600"/>
              </a:spcBef>
            </a:pPr>
            <a:endParaRPr lang="de-DE" sz="1400">
              <a:solidFill>
                <a:srgbClr val="0C2340"/>
              </a:solidFill>
              <a:ea typeface="Calibri"/>
              <a:cs typeface="Calibri"/>
            </a:endParaRPr>
          </a:p>
          <a:p>
            <a:pPr algn="just">
              <a:spcBef>
                <a:spcPts val="600"/>
              </a:spcBef>
            </a:pPr>
            <a:r>
              <a:rPr lang="de-DE" sz="1400">
                <a:solidFill>
                  <a:srgbClr val="0C2340"/>
                </a:solidFill>
                <a:ea typeface="Calibri"/>
                <a:cs typeface="Calibri"/>
              </a:rPr>
              <a:t>Kernel </a:t>
            </a:r>
            <a:r>
              <a:rPr lang="de-DE" sz="1400" err="1">
                <a:solidFill>
                  <a:srgbClr val="0C2340"/>
                </a:solidFill>
                <a:ea typeface="Calibri"/>
                <a:cs typeface="Calibri"/>
              </a:rPr>
              <a:t>scale</a:t>
            </a:r>
          </a:p>
          <a:p>
            <a:pPr algn="just">
              <a:spcBef>
                <a:spcPts val="600"/>
              </a:spcBef>
            </a:pPr>
            <a:endParaRPr lang="de-DE" sz="1400">
              <a:solidFill>
                <a:srgbClr val="0C2340"/>
              </a:solidFill>
              <a:ea typeface="Calibri"/>
              <a:cs typeface="Calibri"/>
            </a:endParaRPr>
          </a:p>
          <a:p>
            <a:pPr algn="just">
              <a:spcBef>
                <a:spcPts val="600"/>
              </a:spcBef>
            </a:pPr>
            <a:r>
              <a:rPr lang="de-DE" sz="1400" err="1">
                <a:solidFill>
                  <a:srgbClr val="0C2340"/>
                </a:solidFill>
                <a:ea typeface="Calibri"/>
                <a:cs typeface="Calibri"/>
              </a:rPr>
              <a:t>Length</a:t>
            </a:r>
            <a:r>
              <a:rPr lang="de-DE" sz="1400">
                <a:solidFill>
                  <a:srgbClr val="0C2340"/>
                </a:solidFill>
                <a:ea typeface="Calibri"/>
                <a:cs typeface="Calibri"/>
              </a:rPr>
              <a:t> </a:t>
            </a:r>
            <a:r>
              <a:rPr lang="de-DE" sz="1400" err="1">
                <a:solidFill>
                  <a:srgbClr val="0C2340"/>
                </a:solidFill>
                <a:ea typeface="Calibri"/>
                <a:cs typeface="Calibri"/>
              </a:rPr>
              <a:t>scale</a:t>
            </a:r>
            <a:endParaRPr lang="en-US" sz="1400">
              <a:solidFill>
                <a:srgbClr val="000000"/>
              </a:solidFill>
              <a:ea typeface="Calibri"/>
              <a:cs typeface="Calibri"/>
            </a:endParaRPr>
          </a:p>
          <a:p>
            <a:pPr algn="just">
              <a:spcBef>
                <a:spcPts val="600"/>
              </a:spcBef>
            </a:pPr>
            <a:endParaRPr lang="de-DE" sz="1400">
              <a:solidFill>
                <a:srgbClr val="0C2340"/>
              </a:solidFill>
              <a:ea typeface="Calibri"/>
              <a:cs typeface="Calibri"/>
            </a:endParaRPr>
          </a:p>
          <a:p>
            <a:pPr algn="just">
              <a:spcBef>
                <a:spcPts val="600"/>
              </a:spcBef>
            </a:pPr>
            <a:r>
              <a:rPr lang="de-DE" sz="1400">
                <a:solidFill>
                  <a:srgbClr val="0C2340"/>
                </a:solidFill>
                <a:ea typeface="Calibri"/>
                <a:cs typeface="Calibri"/>
              </a:rPr>
              <a:t>Kernel </a:t>
            </a:r>
            <a:r>
              <a:rPr lang="de-DE" sz="1400" err="1">
                <a:solidFill>
                  <a:srgbClr val="0C2340"/>
                </a:solidFill>
                <a:ea typeface="Calibri"/>
                <a:cs typeface="Calibri"/>
              </a:rPr>
              <a:t>scale</a:t>
            </a:r>
          </a:p>
          <a:p>
            <a:pPr algn="just">
              <a:spcBef>
                <a:spcPts val="600"/>
              </a:spcBef>
            </a:pPr>
            <a:endParaRPr lang="de-DE" sz="1400">
              <a:solidFill>
                <a:srgbClr val="0C2340"/>
              </a:solidFill>
              <a:ea typeface="Calibri"/>
              <a:cs typeface="Calibri"/>
            </a:endParaRPr>
          </a:p>
          <a:p>
            <a:pPr algn="just">
              <a:spcBef>
                <a:spcPts val="600"/>
              </a:spcBef>
            </a:pPr>
            <a:r>
              <a:rPr lang="de-DE" sz="1400" err="1">
                <a:solidFill>
                  <a:srgbClr val="0C2340"/>
                </a:solidFill>
                <a:ea typeface="Calibri"/>
                <a:cs typeface="Calibri"/>
              </a:rPr>
              <a:t>Length</a:t>
            </a:r>
            <a:r>
              <a:rPr lang="de-DE" sz="1400">
                <a:solidFill>
                  <a:srgbClr val="0C2340"/>
                </a:solidFill>
                <a:ea typeface="Calibri"/>
                <a:cs typeface="Calibri"/>
              </a:rPr>
              <a:t> </a:t>
            </a:r>
            <a:r>
              <a:rPr lang="de-DE" sz="1400" err="1">
                <a:solidFill>
                  <a:srgbClr val="0C2340"/>
                </a:solidFill>
                <a:ea typeface="Calibri"/>
                <a:cs typeface="Calibri"/>
              </a:rPr>
              <a:t>scale</a:t>
            </a:r>
            <a:endParaRPr lang="en-US" sz="1400" err="1">
              <a:solidFill>
                <a:srgbClr val="000000"/>
              </a:solidFill>
              <a:ea typeface="Calibri"/>
              <a:cs typeface="Calibri"/>
            </a:endParaRPr>
          </a:p>
          <a:p>
            <a:pPr algn="just">
              <a:spcBef>
                <a:spcPts val="600"/>
              </a:spcBef>
            </a:pPr>
            <a:endParaRPr lang="de-DE" sz="1400">
              <a:solidFill>
                <a:srgbClr val="0C2340"/>
              </a:solidFill>
              <a:ea typeface="Calibri"/>
              <a:cs typeface="Calibri"/>
            </a:endParaRPr>
          </a:p>
          <a:p>
            <a:pPr algn="just">
              <a:spcBef>
                <a:spcPts val="600"/>
              </a:spcBef>
            </a:pPr>
            <a:r>
              <a:rPr lang="de-DE" sz="1400">
                <a:solidFill>
                  <a:srgbClr val="0C2340"/>
                </a:solidFill>
                <a:ea typeface="Calibri"/>
                <a:cs typeface="Calibri"/>
              </a:rPr>
              <a:t>Alpha </a:t>
            </a:r>
          </a:p>
          <a:p>
            <a:pPr algn="just">
              <a:spcBef>
                <a:spcPts val="600"/>
              </a:spcBef>
            </a:pPr>
            <a:endParaRPr lang="de-DE" sz="1400">
              <a:solidFill>
                <a:srgbClr val="0C2340"/>
              </a:solidFill>
              <a:ea typeface="Calibri"/>
              <a:cs typeface="Calibri"/>
            </a:endParaRPr>
          </a:p>
          <a:p>
            <a:pPr algn="just">
              <a:spcBef>
                <a:spcPts val="600"/>
              </a:spcBef>
            </a:pPr>
            <a:r>
              <a:rPr lang="de-DE" sz="1400">
                <a:solidFill>
                  <a:srgbClr val="0C2340"/>
                </a:solidFill>
                <a:ea typeface="Calibri"/>
                <a:cs typeface="Calibri"/>
              </a:rPr>
              <a:t>M</a:t>
            </a:r>
          </a:p>
        </p:txBody>
      </p:sp>
      <p:sp>
        <p:nvSpPr>
          <p:cNvPr id="45" name="Abgerundetes Rechteck 65">
            <a:extLst>
              <a:ext uri="{FF2B5EF4-FFF2-40B4-BE49-F238E27FC236}">
                <a16:creationId xmlns:a16="http://schemas.microsoft.com/office/drawing/2014/main" id="{CE88A158-E6EA-9955-7EB4-8F43EE74E318}"/>
              </a:ext>
            </a:extLst>
          </p:cNvPr>
          <p:cNvSpPr/>
          <p:nvPr/>
        </p:nvSpPr>
        <p:spPr>
          <a:xfrm>
            <a:off x="15671939" y="4050116"/>
            <a:ext cx="1718911" cy="660063"/>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US" sz="2000">
                <a:solidFill>
                  <a:srgbClr val="0C2340"/>
                </a:solidFill>
                <a:ea typeface="Calibri"/>
                <a:cs typeface="Calibri"/>
              </a:rPr>
              <a:t>Matern 0.5</a:t>
            </a:r>
          </a:p>
        </p:txBody>
      </p:sp>
      <p:sp>
        <p:nvSpPr>
          <p:cNvPr id="54" name="TextBox 53">
            <a:extLst>
              <a:ext uri="{FF2B5EF4-FFF2-40B4-BE49-F238E27FC236}">
                <a16:creationId xmlns:a16="http://schemas.microsoft.com/office/drawing/2014/main" id="{DD7F8A91-13A2-B996-FB9A-3FA310F62922}"/>
              </a:ext>
            </a:extLst>
          </p:cNvPr>
          <p:cNvSpPr txBox="1"/>
          <p:nvPr/>
        </p:nvSpPr>
        <p:spPr>
          <a:xfrm>
            <a:off x="15685524" y="518899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C2340"/>
                </a:solidFill>
              </a:rPr>
              <a:t>Matern 1.5</a:t>
            </a:r>
            <a:endParaRPr lang="en-GB" sz="2000">
              <a:ea typeface="Calibri"/>
              <a:cs typeface="Calibri"/>
            </a:endParaRPr>
          </a:p>
        </p:txBody>
      </p:sp>
      <p:sp>
        <p:nvSpPr>
          <p:cNvPr id="55" name="TextBox 54">
            <a:extLst>
              <a:ext uri="{FF2B5EF4-FFF2-40B4-BE49-F238E27FC236}">
                <a16:creationId xmlns:a16="http://schemas.microsoft.com/office/drawing/2014/main" id="{29D63A33-B9B2-722C-61CF-5CF32E287418}"/>
              </a:ext>
            </a:extLst>
          </p:cNvPr>
          <p:cNvSpPr txBox="1"/>
          <p:nvPr/>
        </p:nvSpPr>
        <p:spPr>
          <a:xfrm>
            <a:off x="15648206" y="6360785"/>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C2340"/>
                </a:solidFill>
                <a:ea typeface="Calibri"/>
                <a:cs typeface="Calibri"/>
              </a:rPr>
              <a:t>Squared </a:t>
            </a:r>
          </a:p>
          <a:p>
            <a:r>
              <a:rPr lang="en-US" sz="2000">
                <a:solidFill>
                  <a:srgbClr val="0C2340"/>
                </a:solidFill>
                <a:ea typeface="Calibri"/>
                <a:cs typeface="Calibri"/>
              </a:rPr>
              <a:t>exponential</a:t>
            </a:r>
          </a:p>
        </p:txBody>
      </p:sp>
      <p:sp>
        <p:nvSpPr>
          <p:cNvPr id="56" name="TextBox 55">
            <a:extLst>
              <a:ext uri="{FF2B5EF4-FFF2-40B4-BE49-F238E27FC236}">
                <a16:creationId xmlns:a16="http://schemas.microsoft.com/office/drawing/2014/main" id="{92829031-27AF-F577-7448-BA64D8E1FB4D}"/>
              </a:ext>
            </a:extLst>
          </p:cNvPr>
          <p:cNvSpPr txBox="1"/>
          <p:nvPr/>
        </p:nvSpPr>
        <p:spPr>
          <a:xfrm>
            <a:off x="15686317" y="7528595"/>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C2340"/>
                </a:solidFill>
                <a:ea typeface="Calibri"/>
                <a:cs typeface="Calibri"/>
              </a:rPr>
              <a:t>Radial </a:t>
            </a:r>
          </a:p>
          <a:p>
            <a:r>
              <a:rPr lang="en-US" sz="2000">
                <a:solidFill>
                  <a:srgbClr val="0C2340"/>
                </a:solidFill>
                <a:ea typeface="Calibri"/>
                <a:cs typeface="Calibri"/>
              </a:rPr>
              <a:t>Basis </a:t>
            </a:r>
          </a:p>
          <a:p>
            <a:r>
              <a:rPr lang="en-US" sz="2000">
                <a:solidFill>
                  <a:srgbClr val="0C2340"/>
                </a:solidFill>
                <a:ea typeface="Calibri"/>
                <a:cs typeface="Calibri"/>
              </a:rPr>
              <a:t>Function</a:t>
            </a:r>
          </a:p>
        </p:txBody>
      </p:sp>
      <p:sp>
        <p:nvSpPr>
          <p:cNvPr id="57" name="Abgerundetes Rechteck 65">
            <a:extLst>
              <a:ext uri="{FF2B5EF4-FFF2-40B4-BE49-F238E27FC236}">
                <a16:creationId xmlns:a16="http://schemas.microsoft.com/office/drawing/2014/main" id="{B6778679-4CE6-716C-DF20-6612DAA3A99B}"/>
              </a:ext>
            </a:extLst>
          </p:cNvPr>
          <p:cNvSpPr/>
          <p:nvPr/>
        </p:nvSpPr>
        <p:spPr>
          <a:xfrm>
            <a:off x="16835349" y="3661271"/>
            <a:ext cx="4580773" cy="238342"/>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spcBef>
                <a:spcPts val="600"/>
              </a:spcBef>
            </a:pPr>
            <a:r>
              <a:rPr lang="de-DE" sz="1200" err="1">
                <a:solidFill>
                  <a:srgbClr val="0C2340"/>
                </a:solidFill>
                <a:ea typeface="Calibri"/>
                <a:cs typeface="Calibri"/>
              </a:rPr>
              <a:t>Length</a:t>
            </a:r>
            <a:r>
              <a:rPr lang="de-DE" sz="1200">
                <a:solidFill>
                  <a:srgbClr val="0C2340"/>
                </a:solidFill>
                <a:ea typeface="Calibri"/>
                <a:cs typeface="Calibri"/>
              </a:rPr>
              <a:t> </a:t>
            </a:r>
            <a:r>
              <a:rPr lang="de-DE" sz="1200" err="1">
                <a:solidFill>
                  <a:srgbClr val="0C2340"/>
                </a:solidFill>
                <a:ea typeface="Calibri"/>
                <a:cs typeface="Calibri"/>
              </a:rPr>
              <a:t>scale</a:t>
            </a:r>
            <a:r>
              <a:rPr lang="de-DE" sz="1200">
                <a:solidFill>
                  <a:srgbClr val="0C2340"/>
                </a:solidFill>
                <a:ea typeface="Calibri"/>
                <a:cs typeface="Calibri"/>
              </a:rPr>
              <a:t>       0               1                2               3               4               5  </a:t>
            </a:r>
            <a:endParaRPr lang="en-US"/>
          </a:p>
        </p:txBody>
      </p:sp>
      <p:pic>
        <p:nvPicPr>
          <p:cNvPr id="61" name="Grafik 60" descr="Ein Bild, das Muster, Quadrat, Grafiken, Pixel enthält.&#10;&#10;Automatisch generierte Beschreibung">
            <a:extLst>
              <a:ext uri="{FF2B5EF4-FFF2-40B4-BE49-F238E27FC236}">
                <a16:creationId xmlns:a16="http://schemas.microsoft.com/office/drawing/2014/main" id="{31CDABE0-62CE-A8A5-8D8B-A5CEBAE94334}"/>
              </a:ext>
            </a:extLst>
          </p:cNvPr>
          <p:cNvPicPr>
            <a:picLocks noChangeAspect="1"/>
          </p:cNvPicPr>
          <p:nvPr/>
        </p:nvPicPr>
        <p:blipFill>
          <a:blip r:embed="rId18"/>
          <a:stretch>
            <a:fillRect/>
          </a:stretch>
        </p:blipFill>
        <p:spPr>
          <a:xfrm>
            <a:off x="19250033" y="491131"/>
            <a:ext cx="1620000" cy="1620000"/>
          </a:xfrm>
          <a:prstGeom prst="rect">
            <a:avLst/>
          </a:prstGeom>
        </p:spPr>
      </p:pic>
      <p:sp>
        <p:nvSpPr>
          <p:cNvPr id="59" name="TextBox 58">
            <a:extLst>
              <a:ext uri="{FF2B5EF4-FFF2-40B4-BE49-F238E27FC236}">
                <a16:creationId xmlns:a16="http://schemas.microsoft.com/office/drawing/2014/main" id="{C074FE3C-C64A-37DC-3336-5DAA1CA80212}"/>
              </a:ext>
            </a:extLst>
          </p:cNvPr>
          <p:cNvSpPr txBox="1"/>
          <p:nvPr/>
        </p:nvSpPr>
        <p:spPr>
          <a:xfrm>
            <a:off x="17054341" y="9040477"/>
            <a:ext cx="43298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solidFill>
                  <a:srgbClr val="0C2340"/>
                </a:solidFill>
                <a:ea typeface="Calibri"/>
                <a:cs typeface="Calibri"/>
              </a:rPr>
              <a:t>Kernel </a:t>
            </a:r>
            <a:r>
              <a:rPr lang="de-DE" sz="1200" err="1">
                <a:solidFill>
                  <a:srgbClr val="0C2340"/>
                </a:solidFill>
                <a:ea typeface="Calibri"/>
                <a:cs typeface="Calibri"/>
              </a:rPr>
              <a:t>scale</a:t>
            </a:r>
            <a:r>
              <a:rPr lang="de-DE" sz="1200">
                <a:solidFill>
                  <a:srgbClr val="0C2340"/>
                </a:solidFill>
                <a:ea typeface="Calibri"/>
                <a:cs typeface="Calibri"/>
              </a:rPr>
              <a:t>                     0.25               0.5                0.75                1</a:t>
            </a:r>
            <a:endParaRPr lang="de-DE" sz="1200" err="1">
              <a:solidFill>
                <a:srgbClr val="0C2340"/>
              </a:solidFill>
              <a:ea typeface="Calibri"/>
              <a:cs typeface="Calibri"/>
            </a:endParaRPr>
          </a:p>
        </p:txBody>
      </p:sp>
      <p:sp>
        <p:nvSpPr>
          <p:cNvPr id="62" name="TextBox 61">
            <a:extLst>
              <a:ext uri="{FF2B5EF4-FFF2-40B4-BE49-F238E27FC236}">
                <a16:creationId xmlns:a16="http://schemas.microsoft.com/office/drawing/2014/main" id="{E2DB478D-39CE-407C-12D9-9D35F25B97ED}"/>
              </a:ext>
            </a:extLst>
          </p:cNvPr>
          <p:cNvSpPr txBox="1"/>
          <p:nvPr/>
        </p:nvSpPr>
        <p:spPr>
          <a:xfrm>
            <a:off x="17055170" y="9357732"/>
            <a:ext cx="43298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solidFill>
                  <a:srgbClr val="0C2340"/>
                </a:solidFill>
                <a:ea typeface="Calibri"/>
                <a:cs typeface="Calibri"/>
              </a:rPr>
              <a:t>Alpha/M        0               2               4               6                8               10</a:t>
            </a:r>
            <a:endParaRPr lang="de-DE" sz="1200" err="1">
              <a:solidFill>
                <a:srgbClr val="0C2340"/>
              </a:solidFill>
              <a:ea typeface="Calibri"/>
              <a:cs typeface="Calibri"/>
            </a:endParaRPr>
          </a:p>
        </p:txBody>
      </p:sp>
      <p:sp>
        <p:nvSpPr>
          <p:cNvPr id="63" name="TextBox 62">
            <a:extLst>
              <a:ext uri="{FF2B5EF4-FFF2-40B4-BE49-F238E27FC236}">
                <a16:creationId xmlns:a16="http://schemas.microsoft.com/office/drawing/2014/main" id="{D09D408A-98F3-52E5-EA2D-B4C9D37B16E7}"/>
              </a:ext>
            </a:extLst>
          </p:cNvPr>
          <p:cNvSpPr txBox="1"/>
          <p:nvPr/>
        </p:nvSpPr>
        <p:spPr>
          <a:xfrm>
            <a:off x="15815201" y="8951513"/>
            <a:ext cx="43298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rgbClr val="00B0F0"/>
                </a:solidFill>
                <a:ea typeface="Calibri"/>
                <a:cs typeface="Calibri"/>
              </a:rPr>
              <a:t>1D – Blue</a:t>
            </a:r>
            <a:endParaRPr lang="en-US" sz="1600">
              <a:solidFill>
                <a:srgbClr val="00B0F0"/>
              </a:solidFill>
              <a:ea typeface="Calibri"/>
              <a:cs typeface="Calibri"/>
            </a:endParaRPr>
          </a:p>
          <a:p>
            <a:r>
              <a:rPr lang="de-DE" sz="1600">
                <a:solidFill>
                  <a:srgbClr val="FF0000"/>
                </a:solidFill>
                <a:ea typeface="Calibri"/>
                <a:cs typeface="Calibri"/>
              </a:rPr>
              <a:t>2D – </a:t>
            </a:r>
            <a:r>
              <a:rPr lang="de-DE" sz="1600" err="1">
                <a:solidFill>
                  <a:srgbClr val="FF0000"/>
                </a:solidFill>
                <a:ea typeface="Calibri"/>
                <a:cs typeface="Calibri"/>
              </a:rPr>
              <a:t>Red</a:t>
            </a:r>
            <a:endParaRPr lang="en-US" sz="1600">
              <a:solidFill>
                <a:srgbClr val="FF0000"/>
              </a:solidFill>
            </a:endParaRPr>
          </a:p>
        </p:txBody>
      </p:sp>
    </p:spTree>
    <p:extLst>
      <p:ext uri="{BB962C8B-B14F-4D97-AF65-F5344CB8AC3E}">
        <p14:creationId xmlns:p14="http://schemas.microsoft.com/office/powerpoint/2010/main" val="144128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964418-785C-06D0-D0F5-DA6FBA3E5441}"/>
            </a:ext>
          </a:extLst>
        </p:cNvPr>
        <p:cNvGrpSpPr/>
        <p:nvPr/>
      </p:nvGrpSpPr>
      <p:grpSpPr>
        <a:xfrm>
          <a:off x="0" y="0"/>
          <a:ext cx="0" cy="0"/>
          <a:chOff x="0" y="0"/>
          <a:chExt cx="0" cy="0"/>
        </a:xfrm>
      </p:grpSpPr>
      <p:sp>
        <p:nvSpPr>
          <p:cNvPr id="31" name="Abgerundetes Rechteck 30">
            <a:extLst>
              <a:ext uri="{FF2B5EF4-FFF2-40B4-BE49-F238E27FC236}">
                <a16:creationId xmlns:a16="http://schemas.microsoft.com/office/drawing/2014/main" id="{952EAF0C-36F7-B27C-C153-A02D839A519E}"/>
              </a:ext>
            </a:extLst>
          </p:cNvPr>
          <p:cNvSpPr/>
          <p:nvPr/>
        </p:nvSpPr>
        <p:spPr>
          <a:xfrm>
            <a:off x="360000" y="360000"/>
            <a:ext cx="20664000" cy="3060000"/>
          </a:xfrm>
          <a:prstGeom prst="roundRect">
            <a:avLst>
              <a:gd name="adj" fmla="val 12309"/>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EC5099A-E468-A181-8F09-BE05E30159B1}"/>
              </a:ext>
            </a:extLst>
          </p:cNvPr>
          <p:cNvSpPr txBox="1"/>
          <p:nvPr/>
        </p:nvSpPr>
        <p:spPr>
          <a:xfrm>
            <a:off x="720000" y="419908"/>
            <a:ext cx="19087284" cy="1371041"/>
          </a:xfrm>
          <a:prstGeom prst="rect">
            <a:avLst/>
          </a:prstGeom>
          <a:noFill/>
        </p:spPr>
        <p:txBody>
          <a:bodyPr wrap="square" rtlCol="0">
            <a:spAutoFit/>
          </a:bodyPr>
          <a:lstStyle/>
          <a:p>
            <a:r>
              <a:rPr lang="de-DE" sz="8000" b="1" err="1">
                <a:cs typeface="Arial" panose="020B0604020202020204" pitchFamily="34" charset="0"/>
              </a:rPr>
              <a:t>Bayesian</a:t>
            </a:r>
            <a:r>
              <a:rPr lang="de-DE" sz="8000" b="1">
                <a:cs typeface="Arial" panose="020B0604020202020204" pitchFamily="34" charset="0"/>
              </a:rPr>
              <a:t> </a:t>
            </a:r>
            <a:r>
              <a:rPr lang="de-DE" sz="8000" b="1" err="1">
                <a:cs typeface="Arial" panose="020B0604020202020204" pitchFamily="34" charset="0"/>
              </a:rPr>
              <a:t>optimization</a:t>
            </a:r>
            <a:r>
              <a:rPr lang="de-DE" sz="8000" b="1">
                <a:cs typeface="Arial" panose="020B0604020202020204" pitchFamily="34" charset="0"/>
              </a:rPr>
              <a:t> </a:t>
            </a:r>
            <a:r>
              <a:rPr lang="de-DE" sz="8000" b="1" err="1">
                <a:cs typeface="Arial" panose="020B0604020202020204" pitchFamily="34" charset="0"/>
              </a:rPr>
              <a:t>for</a:t>
            </a:r>
            <a:r>
              <a:rPr lang="de-DE" sz="8000" b="1">
                <a:cs typeface="Arial" panose="020B0604020202020204" pitchFamily="34" charset="0"/>
              </a:rPr>
              <a:t> </a:t>
            </a:r>
            <a:r>
              <a:rPr lang="de-DE" sz="8000" b="1" err="1">
                <a:cs typeface="Arial" panose="020B0604020202020204" pitchFamily="34" charset="0"/>
              </a:rPr>
              <a:t>truss</a:t>
            </a:r>
            <a:r>
              <a:rPr lang="de-DE" sz="8000" b="1">
                <a:cs typeface="Arial" panose="020B0604020202020204" pitchFamily="34" charset="0"/>
              </a:rPr>
              <a:t> </a:t>
            </a:r>
            <a:r>
              <a:rPr lang="de-DE" sz="8000" b="1" err="1">
                <a:cs typeface="Arial" panose="020B0604020202020204" pitchFamily="34" charset="0"/>
              </a:rPr>
              <a:t>structures</a:t>
            </a:r>
            <a:endParaRPr lang="de-DE" sz="8000" b="1">
              <a:cs typeface="Arial" panose="020B0604020202020204" pitchFamily="34" charset="0"/>
            </a:endParaRPr>
          </a:p>
        </p:txBody>
      </p:sp>
      <p:sp>
        <p:nvSpPr>
          <p:cNvPr id="34" name="Textfeld 33">
            <a:extLst>
              <a:ext uri="{FF2B5EF4-FFF2-40B4-BE49-F238E27FC236}">
                <a16:creationId xmlns:a16="http://schemas.microsoft.com/office/drawing/2014/main" id="{579AA0FA-31B6-B5E5-878F-8406D311E32C}"/>
              </a:ext>
            </a:extLst>
          </p:cNvPr>
          <p:cNvSpPr txBox="1">
            <a:spLocks noChangeAspect="1"/>
          </p:cNvSpPr>
          <p:nvPr/>
        </p:nvSpPr>
        <p:spPr>
          <a:xfrm>
            <a:off x="720001" y="1788532"/>
            <a:ext cx="16200000" cy="1620000"/>
          </a:xfrm>
          <a:prstGeom prst="rect">
            <a:avLst/>
          </a:prstGeom>
          <a:noFill/>
        </p:spPr>
        <p:txBody>
          <a:bodyPr wrap="square" rtlCol="0">
            <a:spAutoFit/>
          </a:bodyPr>
          <a:lstStyle/>
          <a:p>
            <a:r>
              <a:rPr lang="de-DE" sz="3200">
                <a:cs typeface="Arial" panose="020B0604020202020204" pitchFamily="34" charset="0"/>
              </a:rPr>
              <a:t>Christiaan Bakker, </a:t>
            </a:r>
            <a:r>
              <a:rPr lang="de-DE" sz="3200" err="1">
                <a:cs typeface="Arial" panose="020B0604020202020204" pitchFamily="34" charset="0"/>
              </a:rPr>
              <a:t>Robbin</a:t>
            </a:r>
            <a:r>
              <a:rPr lang="de-DE" sz="3200">
                <a:cs typeface="Arial" panose="020B0604020202020204" pitchFamily="34" charset="0"/>
              </a:rPr>
              <a:t> </a:t>
            </a:r>
            <a:r>
              <a:rPr lang="de-DE" sz="3200" err="1">
                <a:cs typeface="Arial" panose="020B0604020202020204" pitchFamily="34" charset="0"/>
              </a:rPr>
              <a:t>Scheurwater</a:t>
            </a:r>
            <a:r>
              <a:rPr lang="de-DE" sz="3200">
                <a:cs typeface="Arial" panose="020B0604020202020204" pitchFamily="34" charset="0"/>
              </a:rPr>
              <a:t>, Ekaterina </a:t>
            </a:r>
            <a:r>
              <a:rPr lang="de-DE" sz="3200" err="1">
                <a:cs typeface="Arial" panose="020B0604020202020204" pitchFamily="34" charset="0"/>
              </a:rPr>
              <a:t>Skorobogatova</a:t>
            </a:r>
            <a:r>
              <a:rPr lang="de-DE" sz="3200">
                <a:cs typeface="Arial" panose="020B0604020202020204" pitchFamily="34" charset="0"/>
              </a:rPr>
              <a:t>, Franziska Albrecht</a:t>
            </a:r>
          </a:p>
          <a:p>
            <a:endParaRPr lang="de-DE" sz="1500">
              <a:cs typeface="Arial" panose="020B0604020202020204" pitchFamily="34" charset="0"/>
            </a:endParaRPr>
          </a:p>
          <a:p>
            <a:r>
              <a:rPr lang="en-US" sz="2200">
                <a:cs typeface="Arial" panose="020B0604020202020204" pitchFamily="34" charset="0"/>
              </a:rPr>
              <a:t>Faculty of Civil Engineering and Geosciences, TU Delft</a:t>
            </a:r>
          </a:p>
          <a:p>
            <a:r>
              <a:rPr lang="en-US" sz="2200">
                <a:cs typeface="Arial" panose="020B0604020202020204" pitchFamily="34" charset="0"/>
              </a:rPr>
              <a:t>Data Science and Artificial Intelligence for Engineers | WS 2024-25</a:t>
            </a:r>
            <a:endParaRPr lang="de-DE" sz="2200">
              <a:cs typeface="Arial" panose="020B0604020202020204" pitchFamily="34" charset="0"/>
            </a:endParaRPr>
          </a:p>
          <a:p>
            <a:endParaRPr lang="de-DE" sz="5001" b="1">
              <a:latin typeface="Arial" panose="020B0604020202020204" pitchFamily="34" charset="0"/>
              <a:cs typeface="Arial" panose="020B0604020202020204" pitchFamily="34" charset="0"/>
            </a:endParaRPr>
          </a:p>
          <a:p>
            <a:endParaRPr lang="de-DE" sz="5001" b="1">
              <a:latin typeface="Arial" panose="020B0604020202020204" pitchFamily="34" charset="0"/>
              <a:cs typeface="Arial" panose="020B0604020202020204" pitchFamily="34" charset="0"/>
            </a:endParaRPr>
          </a:p>
        </p:txBody>
      </p:sp>
      <p:sp>
        <p:nvSpPr>
          <p:cNvPr id="66" name="Abgerundetes Rechteck 65">
            <a:extLst>
              <a:ext uri="{FF2B5EF4-FFF2-40B4-BE49-F238E27FC236}">
                <a16:creationId xmlns:a16="http://schemas.microsoft.com/office/drawing/2014/main" id="{1639C0B7-4DC6-5B67-3DBB-801A58F6E678}"/>
              </a:ext>
            </a:extLst>
          </p:cNvPr>
          <p:cNvSpPr/>
          <p:nvPr/>
        </p:nvSpPr>
        <p:spPr>
          <a:xfrm>
            <a:off x="360000" y="7110000"/>
            <a:ext cx="9360000" cy="2700000"/>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100">
                <a:solidFill>
                  <a:srgbClr val="0C2340"/>
                </a:solidFill>
              </a:rPr>
              <a:t>Truss optimization is important because it enables the design of lightweight, cost-effective, and environmentally sustainable structures. However, evaluating truss structures, which are typically multi-dimensional optimization problems, can be computationally expensive. Compared to meta-heuristic optimization algorithms, the Bayesian optimizer is more data-efficient, as it can incorporate prior knowledge about the function being optimized. In this project, the performance of the Bayesian optimizer is investigated for truss structure, where the dimensionality is increased step by step. [1, 2]</a:t>
            </a:r>
          </a:p>
        </p:txBody>
      </p:sp>
      <mc:AlternateContent xmlns:mc="http://schemas.openxmlformats.org/markup-compatibility/2006" xmlns:a14="http://schemas.microsoft.com/office/drawing/2010/main">
        <mc:Choice Requires="a14">
          <p:sp>
            <p:nvSpPr>
              <p:cNvPr id="67" name="Abgerundetes Rechteck 66">
                <a:extLst>
                  <a:ext uri="{FF2B5EF4-FFF2-40B4-BE49-F238E27FC236}">
                    <a16:creationId xmlns:a16="http://schemas.microsoft.com/office/drawing/2014/main" id="{55A337AB-8B71-8DE3-0AAC-8D60578D5FFD}"/>
                  </a:ext>
                </a:extLst>
              </p:cNvPr>
              <p:cNvSpPr/>
              <p:nvPr/>
            </p:nvSpPr>
            <p:spPr>
              <a:xfrm>
                <a:off x="360000" y="10800000"/>
                <a:ext cx="9360000" cy="4680000"/>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40000"/>
                <a:r>
                  <a:rPr lang="en-US" sz="2100">
                    <a:solidFill>
                      <a:srgbClr val="0C2340"/>
                    </a:solidFill>
                  </a:rPr>
                  <a:t>Objective function:</a:t>
                </a:r>
              </a:p>
              <a:p>
                <a:pPr defTabSz="360000"/>
                <a:r>
                  <a:rPr lang="en-US" sz="2100">
                    <a:solidFill>
                      <a:srgbClr val="0C2340"/>
                    </a:solidFill>
                  </a:rPr>
                  <a:t>				</a:t>
                </a:r>
                <a14:m>
                  <m:oMath xmlns:m="http://schemas.openxmlformats.org/officeDocument/2006/math">
                    <m:func>
                      <m:funcPr>
                        <m:ctrlPr>
                          <a:rPr lang="de-DE" sz="2100" b="0" i="1" smtClean="0">
                            <a:solidFill>
                              <a:srgbClr val="0C2340"/>
                            </a:solidFill>
                            <a:latin typeface="Cambria Math" panose="02040503050406030204" pitchFamily="18" charset="0"/>
                          </a:rPr>
                        </m:ctrlPr>
                      </m:funcPr>
                      <m:fName>
                        <m:r>
                          <m:rPr>
                            <m:sty m:val="p"/>
                          </m:rPr>
                          <a:rPr lang="de-DE" sz="2100" b="0" i="0" smtClean="0">
                            <a:solidFill>
                              <a:srgbClr val="0C2340"/>
                            </a:solidFill>
                            <a:latin typeface="Cambria Math" panose="02040503050406030204" pitchFamily="18" charset="0"/>
                          </a:rPr>
                          <m:t>min</m:t>
                        </m:r>
                      </m:fName>
                      <m:e>
                        <m:r>
                          <a:rPr lang="de-DE" sz="2100" b="0" i="1" smtClean="0">
                            <a:solidFill>
                              <a:srgbClr val="0C2340"/>
                            </a:solidFill>
                            <a:latin typeface="Cambria Math" panose="02040503050406030204" pitchFamily="18" charset="0"/>
                          </a:rPr>
                          <m:t>𝑅</m:t>
                        </m:r>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e>
                        </m:d>
                        <m:r>
                          <a:rPr lang="de-DE" sz="2100" b="0" i="1" smtClean="0">
                            <a:solidFill>
                              <a:srgbClr val="0C2340"/>
                            </a:solidFill>
                            <a:latin typeface="Cambria Math" panose="02040503050406030204" pitchFamily="18" charset="0"/>
                          </a:rPr>
                          <m:t>= </m:t>
                        </m:r>
                        <m:nary>
                          <m:naryPr>
                            <m:chr m:val="∑"/>
                            <m:ctrlPr>
                              <a:rPr lang="de-DE" sz="2100" b="0" i="1" smtClean="0">
                                <a:solidFill>
                                  <a:srgbClr val="0C2340"/>
                                </a:solidFill>
                                <a:latin typeface="Cambria Math" panose="02040503050406030204" pitchFamily="18" charset="0"/>
                              </a:rPr>
                            </m:ctrlPr>
                          </m:naryPr>
                          <m:sub>
                            <m:r>
                              <m:rPr>
                                <m:brk m:alnAt="23"/>
                              </m:rPr>
                              <a:rPr lang="de-DE" sz="2100" b="0" i="1" smtClean="0">
                                <a:solidFill>
                                  <a:srgbClr val="0C2340"/>
                                </a:solidFill>
                                <a:latin typeface="Cambria Math" panose="02040503050406030204" pitchFamily="18" charset="0"/>
                              </a:rPr>
                              <m:t>𝑞</m:t>
                            </m:r>
                            <m:r>
                              <a:rPr lang="de-DE" sz="2100" b="0" i="1" smtClean="0">
                                <a:solidFill>
                                  <a:srgbClr val="0C2340"/>
                                </a:solidFill>
                                <a:latin typeface="Cambria Math" panose="02040503050406030204" pitchFamily="18" charset="0"/>
                              </a:rPr>
                              <m:t>=1</m:t>
                            </m:r>
                          </m:sub>
                          <m:sup>
                            <m:r>
                              <a:rPr lang="de-DE" sz="2100" b="0" i="1" smtClean="0">
                                <a:solidFill>
                                  <a:srgbClr val="0C2340"/>
                                </a:solidFill>
                                <a:latin typeface="Cambria Math" panose="02040503050406030204" pitchFamily="18" charset="0"/>
                              </a:rPr>
                              <m:t>37</m:t>
                            </m:r>
                          </m:sup>
                          <m:e>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rPr>
                                  <m:t>𝐴</m:t>
                                </m:r>
                              </m:e>
                              <m:sub>
                                <m:r>
                                  <a:rPr lang="de-DE" sz="2100" b="0" i="1" smtClean="0">
                                    <a:solidFill>
                                      <a:srgbClr val="0C2340"/>
                                    </a:solidFill>
                                    <a:latin typeface="Cambria Math" panose="02040503050406030204" pitchFamily="18" charset="0"/>
                                  </a:rPr>
                                  <m:t>𝑞</m:t>
                                </m:r>
                              </m:sub>
                            </m:sSub>
                            <m:r>
                              <a:rPr lang="de-DE" sz="2100" b="0" i="1" smtClean="0">
                                <a:solidFill>
                                  <a:srgbClr val="0C2340"/>
                                </a:solidFill>
                                <a:latin typeface="Cambria Math" panose="02040503050406030204" pitchFamily="18" charset="0"/>
                                <a:ea typeface="Cambria Math" panose="02040503050406030204" pitchFamily="18" charset="0"/>
                              </a:rPr>
                              <m:t>∙ </m:t>
                            </m:r>
                            <m:sSub>
                              <m:sSubPr>
                                <m:ctrlPr>
                                  <a:rPr lang="de-DE" sz="2100" b="0" i="1" smtClean="0">
                                    <a:solidFill>
                                      <a:srgbClr val="0C2340"/>
                                    </a:solidFill>
                                    <a:latin typeface="Cambria Math" panose="02040503050406030204" pitchFamily="18" charset="0"/>
                                    <a:ea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𝜌</m:t>
                                </m:r>
                              </m:e>
                              <m:sub>
                                <m:r>
                                  <a:rPr lang="de-DE" sz="2100" b="0" i="1" smtClean="0">
                                    <a:solidFill>
                                      <a:srgbClr val="0C2340"/>
                                    </a:solidFill>
                                    <a:latin typeface="Cambria Math" panose="02040503050406030204" pitchFamily="18" charset="0"/>
                                    <a:ea typeface="Cambria Math" panose="02040503050406030204" pitchFamily="18" charset="0"/>
                                  </a:rPr>
                                  <m:t>𝑞</m:t>
                                </m:r>
                              </m:sub>
                            </m:sSub>
                            <m:r>
                              <a:rPr lang="de-DE" sz="2100" b="0" i="1" smtClean="0">
                                <a:solidFill>
                                  <a:srgbClr val="0C2340"/>
                                </a:solidFill>
                                <a:latin typeface="Cambria Math" panose="02040503050406030204" pitchFamily="18" charset="0"/>
                                <a:ea typeface="Cambria Math" panose="02040503050406030204" pitchFamily="18" charset="0"/>
                              </a:rPr>
                              <m:t>∙</m:t>
                            </m:r>
                            <m:sSub>
                              <m:sSubPr>
                                <m:ctrlPr>
                                  <a:rPr lang="de-DE" sz="2100" b="0" i="1" smtClean="0">
                                    <a:solidFill>
                                      <a:srgbClr val="0C2340"/>
                                    </a:solidFill>
                                    <a:latin typeface="Cambria Math" panose="02040503050406030204" pitchFamily="18" charset="0"/>
                                    <a:ea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𝐿</m:t>
                                </m:r>
                              </m:e>
                              <m:sub>
                                <m:r>
                                  <a:rPr lang="de-DE" sz="2100" b="0" i="1" smtClean="0">
                                    <a:solidFill>
                                      <a:srgbClr val="0C2340"/>
                                    </a:solidFill>
                                    <a:latin typeface="Cambria Math" panose="02040503050406030204" pitchFamily="18" charset="0"/>
                                    <a:ea typeface="Cambria Math" panose="02040503050406030204" pitchFamily="18" charset="0"/>
                                  </a:rPr>
                                  <m:t>𝑞</m:t>
                                </m:r>
                              </m:sub>
                            </m:sSub>
                            <m:r>
                              <a:rPr lang="de-DE" sz="2100" b="0" i="1" smtClean="0">
                                <a:solidFill>
                                  <a:srgbClr val="0C2340"/>
                                </a:solidFill>
                                <a:latin typeface="Cambria Math" panose="02040503050406030204" pitchFamily="18" charset="0"/>
                                <a:ea typeface="Cambria Math" panose="02040503050406030204" pitchFamily="18" charset="0"/>
                              </a:rPr>
                              <m:t> </m:t>
                            </m:r>
                          </m:e>
                        </m:nary>
                      </m:e>
                    </m:func>
                  </m:oMath>
                </a14:m>
                <a:r>
                  <a:rPr lang="en-US" sz="2100">
                    <a:solidFill>
                      <a:srgbClr val="0C2340"/>
                    </a:solidFill>
                  </a:rPr>
                  <a:t>     </a:t>
                </a:r>
              </a:p>
              <a:p>
                <a:pPr defTabSz="540000"/>
                <a:endParaRPr lang="en-US" sz="2100">
                  <a:solidFill>
                    <a:srgbClr val="0C2340"/>
                  </a:solidFill>
                </a:endParaRPr>
              </a:p>
              <a:p>
                <a:pPr algn="just" defTabSz="360000"/>
                <a:r>
                  <a:rPr lang="en-US" sz="2100">
                    <a:solidFill>
                      <a:srgbClr val="0C2340"/>
                    </a:solidFill>
                  </a:rPr>
                  <a:t>such that: 	</a:t>
                </a:r>
                <a14:m>
                  <m:oMath xmlns:m="http://schemas.openxmlformats.org/officeDocument/2006/math">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rPr>
                          <m:t>𝑔</m:t>
                        </m:r>
                      </m:e>
                      <m:sub>
                        <m:r>
                          <a:rPr lang="de-DE" sz="2100" b="0" i="1" smtClean="0">
                            <a:solidFill>
                              <a:srgbClr val="0C2340"/>
                            </a:solidFill>
                            <a:latin typeface="Cambria Math" panose="02040503050406030204" pitchFamily="18" charset="0"/>
                          </a:rPr>
                          <m:t>1</m:t>
                        </m:r>
                      </m:sub>
                    </m:sSub>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e>
                    </m:d>
                    <m:r>
                      <a:rPr lang="de-DE" sz="2100" b="0" i="1" smtClean="0">
                        <a:solidFill>
                          <a:srgbClr val="0C2340"/>
                        </a:solidFill>
                        <a:latin typeface="Cambria Math" panose="02040503050406030204" pitchFamily="18" charset="0"/>
                      </a:rPr>
                      <m:t>=20 − </m:t>
                    </m:r>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𝜔</m:t>
                        </m:r>
                      </m:e>
                      <m:sub>
                        <m:r>
                          <a:rPr lang="de-DE" sz="2100" b="0" i="1" smtClean="0">
                            <a:solidFill>
                              <a:srgbClr val="0C2340"/>
                            </a:solidFill>
                            <a:latin typeface="Cambria Math" panose="02040503050406030204" pitchFamily="18" charset="0"/>
                          </a:rPr>
                          <m:t>1</m:t>
                        </m:r>
                      </m:sub>
                    </m:sSub>
                    <m:r>
                      <a:rPr lang="de-DE" sz="2100" b="0" i="1" smtClean="0">
                        <a:solidFill>
                          <a:srgbClr val="0C2340"/>
                        </a:solidFill>
                        <a:latin typeface="Cambria Math" panose="02040503050406030204" pitchFamily="18" charset="0"/>
                        <a:ea typeface="Cambria Math" panose="02040503050406030204" pitchFamily="18" charset="0"/>
                      </a:rPr>
                      <m:t>≤0</m:t>
                    </m:r>
                  </m:oMath>
                </a14:m>
                <a:endParaRPr lang="en-US" sz="2100">
                  <a:solidFill>
                    <a:srgbClr val="0C2340"/>
                  </a:solidFill>
                </a:endParaRPr>
              </a:p>
              <a:p>
                <a:pPr algn="just" defTabSz="360000"/>
                <a:r>
                  <a:rPr lang="en-US" sz="2100">
                    <a:solidFill>
                      <a:srgbClr val="0C2340"/>
                    </a:solidFill>
                  </a:rPr>
                  <a:t>				</a:t>
                </a:r>
                <a14:m>
                  <m:oMath xmlns:m="http://schemas.openxmlformats.org/officeDocument/2006/math">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rPr>
                          <m:t>𝑔</m:t>
                        </m:r>
                      </m:e>
                      <m:sub>
                        <m:r>
                          <a:rPr lang="de-DE" sz="2100" b="0" i="1" smtClean="0">
                            <a:solidFill>
                              <a:srgbClr val="0C2340"/>
                            </a:solidFill>
                            <a:latin typeface="Cambria Math" panose="02040503050406030204" pitchFamily="18" charset="0"/>
                          </a:rPr>
                          <m:t>2</m:t>
                        </m:r>
                      </m:sub>
                    </m:sSub>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e>
                    </m:d>
                    <m:r>
                      <a:rPr lang="de-DE" sz="2100" b="0" i="1" smtClean="0">
                        <a:solidFill>
                          <a:srgbClr val="0C2340"/>
                        </a:solidFill>
                        <a:latin typeface="Cambria Math" panose="02040503050406030204" pitchFamily="18" charset="0"/>
                      </a:rPr>
                      <m:t>=40 − </m:t>
                    </m:r>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𝜔</m:t>
                        </m:r>
                      </m:e>
                      <m:sub>
                        <m:r>
                          <a:rPr lang="de-DE" sz="2100" b="0" i="1" smtClean="0">
                            <a:solidFill>
                              <a:srgbClr val="0C2340"/>
                            </a:solidFill>
                            <a:latin typeface="Cambria Math" panose="02040503050406030204" pitchFamily="18" charset="0"/>
                            <a:ea typeface="Cambria Math" panose="02040503050406030204" pitchFamily="18" charset="0"/>
                          </a:rPr>
                          <m:t>2</m:t>
                        </m:r>
                      </m:sub>
                    </m:sSub>
                    <m:r>
                      <a:rPr lang="de-DE" sz="2100" b="0" i="1" smtClean="0">
                        <a:solidFill>
                          <a:srgbClr val="0C2340"/>
                        </a:solidFill>
                        <a:latin typeface="Cambria Math" panose="02040503050406030204" pitchFamily="18" charset="0"/>
                        <a:ea typeface="Cambria Math" panose="02040503050406030204" pitchFamily="18" charset="0"/>
                      </a:rPr>
                      <m:t>≤0</m:t>
                    </m:r>
                  </m:oMath>
                </a14:m>
                <a:endParaRPr lang="en-US" sz="2100">
                  <a:solidFill>
                    <a:srgbClr val="0C2340"/>
                  </a:solidFill>
                </a:endParaRPr>
              </a:p>
              <a:p>
                <a:pPr algn="just" defTabSz="360000"/>
                <a:r>
                  <a:rPr lang="en-US" sz="2100">
                    <a:solidFill>
                      <a:srgbClr val="0C2340"/>
                    </a:solidFill>
                  </a:rPr>
                  <a:t>				</a:t>
                </a:r>
                <a14:m>
                  <m:oMath xmlns:m="http://schemas.openxmlformats.org/officeDocument/2006/math">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rPr>
                          <m:t>𝑔</m:t>
                        </m:r>
                      </m:e>
                      <m:sub>
                        <m:r>
                          <a:rPr lang="de-DE" sz="2100" b="0" i="1" smtClean="0">
                            <a:solidFill>
                              <a:srgbClr val="0C2340"/>
                            </a:solidFill>
                            <a:latin typeface="Cambria Math" panose="02040503050406030204" pitchFamily="18" charset="0"/>
                          </a:rPr>
                          <m:t>3</m:t>
                        </m:r>
                      </m:sub>
                    </m:sSub>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e>
                    </m:d>
                    <m:r>
                      <a:rPr lang="de-DE" sz="2100" b="0" i="1" smtClean="0">
                        <a:solidFill>
                          <a:srgbClr val="0C2340"/>
                        </a:solidFill>
                        <a:latin typeface="Cambria Math" panose="02040503050406030204" pitchFamily="18" charset="0"/>
                      </a:rPr>
                      <m:t>=60 − </m:t>
                    </m:r>
                    <m:sSub>
                      <m:sSubPr>
                        <m:ctrlPr>
                          <a:rPr lang="de-DE" sz="2100" b="0" i="1" smtClean="0">
                            <a:solidFill>
                              <a:srgbClr val="0C2340"/>
                            </a:solidFill>
                            <a:latin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𝜔</m:t>
                        </m:r>
                      </m:e>
                      <m:sub>
                        <m:r>
                          <a:rPr lang="de-DE" sz="2100" b="0" i="1" smtClean="0">
                            <a:solidFill>
                              <a:srgbClr val="0C2340"/>
                            </a:solidFill>
                            <a:latin typeface="Cambria Math" panose="02040503050406030204" pitchFamily="18" charset="0"/>
                            <a:ea typeface="Cambria Math" panose="02040503050406030204" pitchFamily="18" charset="0"/>
                          </a:rPr>
                          <m:t>3</m:t>
                        </m:r>
                      </m:sub>
                    </m:sSub>
                    <m:r>
                      <a:rPr lang="de-DE" sz="2100" b="0" i="1" smtClean="0">
                        <a:solidFill>
                          <a:srgbClr val="0C2340"/>
                        </a:solidFill>
                        <a:latin typeface="Cambria Math" panose="02040503050406030204" pitchFamily="18" charset="0"/>
                        <a:ea typeface="Cambria Math" panose="02040503050406030204" pitchFamily="18" charset="0"/>
                      </a:rPr>
                      <m:t>≤0</m:t>
                    </m:r>
                  </m:oMath>
                </a14:m>
                <a:endParaRPr lang="en-US" sz="2100">
                  <a:solidFill>
                    <a:srgbClr val="0C2340"/>
                  </a:solidFill>
                </a:endParaRPr>
              </a:p>
              <a:p>
                <a:pPr defTabSz="540000"/>
                <a:endParaRPr lang="en-US" sz="2100">
                  <a:solidFill>
                    <a:srgbClr val="0C2340"/>
                  </a:solidFill>
                </a:endParaRPr>
              </a:p>
              <a:p>
                <a:pPr algn="just" defTabSz="540000"/>
                <a:r>
                  <a:rPr lang="en-US" sz="2100">
                    <a:solidFill>
                      <a:srgbClr val="0C2340"/>
                    </a:solidFill>
                  </a:rPr>
                  <a:t>To evaluate the given optimization problem using a Bayesian optimizer, the objective of weight minimization is combined with the constraints on the lowest natural frequencies. For this purpose, the following objective function is formulated based on the augmented Lagrange function with the penalty weight </a:t>
                </a:r>
                <a14:m>
                  <m:oMath xmlns:m="http://schemas.openxmlformats.org/officeDocument/2006/math">
                    <m:r>
                      <a:rPr lang="de-DE" sz="2100" b="0" i="1" smtClean="0">
                        <a:solidFill>
                          <a:srgbClr val="0C2340"/>
                        </a:solidFill>
                        <a:latin typeface="Cambria Math" panose="02040503050406030204" pitchFamily="18" charset="0"/>
                      </a:rPr>
                      <m:t>𝑝</m:t>
                    </m:r>
                    <m:r>
                      <a:rPr lang="de-DE" sz="2100" b="0" i="1" smtClean="0">
                        <a:solidFill>
                          <a:srgbClr val="0C2340"/>
                        </a:solidFill>
                        <a:latin typeface="Cambria Math" panose="02040503050406030204" pitchFamily="18" charset="0"/>
                      </a:rPr>
                      <m:t>:</m:t>
                    </m:r>
                  </m:oMath>
                </a14:m>
                <a:endParaRPr lang="de-DE" sz="2100" b="0" i="1">
                  <a:solidFill>
                    <a:srgbClr val="0C2340"/>
                  </a:solidFill>
                  <a:latin typeface="Cambria Math" panose="02040503050406030204" pitchFamily="18" charset="0"/>
                </a:endParaRPr>
              </a:p>
              <a:p>
                <a:pPr defTabSz="540000"/>
                <a14:m>
                  <m:oMathPara xmlns:m="http://schemas.openxmlformats.org/officeDocument/2006/math">
                    <m:oMathParaPr>
                      <m:jc m:val="centerGroup"/>
                    </m:oMathParaPr>
                    <m:oMath xmlns:m="http://schemas.openxmlformats.org/officeDocument/2006/math">
                      <m:r>
                        <a:rPr lang="de-DE" sz="2100" b="0" i="1" smtClean="0">
                          <a:solidFill>
                            <a:srgbClr val="0C2340"/>
                          </a:solidFill>
                          <a:latin typeface="Cambria Math" panose="02040503050406030204" pitchFamily="18" charset="0"/>
                        </a:rPr>
                        <m:t>𝐿</m:t>
                      </m:r>
                      <m:d>
                        <m:dPr>
                          <m:ctrlPr>
                            <a:rPr lang="de-DE" sz="2100" b="0" i="1" smtClean="0">
                              <a:solidFill>
                                <a:srgbClr val="0C2340"/>
                              </a:solidFill>
                              <a:latin typeface="Cambria Math" panose="02040503050406030204" pitchFamily="18" charset="0"/>
                            </a:rPr>
                          </m:ctrlPr>
                        </m:dPr>
                        <m:e>
                          <m:r>
                            <a:rPr lang="de-DE" sz="2100" b="0" i="1" smtClean="0">
                              <a:solidFill>
                                <a:srgbClr val="0C2340"/>
                              </a:solidFill>
                              <a:latin typeface="Cambria Math" panose="02040503050406030204" pitchFamily="18" charset="0"/>
                            </a:rPr>
                            <m:t>𝑥</m:t>
                          </m:r>
                          <m:r>
                            <a:rPr lang="de-DE" sz="2100" b="0" i="1" smtClean="0">
                              <a:solidFill>
                                <a:srgbClr val="0C2340"/>
                              </a:solidFill>
                              <a:latin typeface="Cambria Math" panose="02040503050406030204" pitchFamily="18" charset="0"/>
                            </a:rPr>
                            <m:t>, </m:t>
                          </m:r>
                          <m:r>
                            <a:rPr lang="de-DE" sz="2100" b="0" i="1" smtClean="0">
                              <a:solidFill>
                                <a:srgbClr val="0C2340"/>
                              </a:solidFill>
                              <a:latin typeface="Cambria Math" panose="02040503050406030204" pitchFamily="18" charset="0"/>
                            </a:rPr>
                            <m:t>𝑝</m:t>
                          </m:r>
                        </m:e>
                      </m:d>
                      <m:r>
                        <a:rPr lang="de-DE" sz="2100" b="0" i="1" smtClean="0">
                          <a:solidFill>
                            <a:srgbClr val="0C2340"/>
                          </a:solidFill>
                          <a:latin typeface="Cambria Math" panose="02040503050406030204" pitchFamily="18" charset="0"/>
                        </a:rPr>
                        <m:t>=</m:t>
                      </m:r>
                      <m:nary>
                        <m:naryPr>
                          <m:chr m:val="∑"/>
                          <m:ctrlPr>
                            <a:rPr lang="de-DE" sz="2100" i="1">
                              <a:solidFill>
                                <a:srgbClr val="0C2340"/>
                              </a:solidFill>
                              <a:latin typeface="Cambria Math" panose="02040503050406030204" pitchFamily="18" charset="0"/>
                            </a:rPr>
                          </m:ctrlPr>
                        </m:naryPr>
                        <m:sub>
                          <m:r>
                            <m:rPr>
                              <m:brk m:alnAt="23"/>
                            </m:rPr>
                            <a:rPr lang="de-DE" sz="2100" i="1">
                              <a:solidFill>
                                <a:srgbClr val="0C2340"/>
                              </a:solidFill>
                              <a:latin typeface="Cambria Math" panose="02040503050406030204" pitchFamily="18" charset="0"/>
                            </a:rPr>
                            <m:t>𝑞</m:t>
                          </m:r>
                          <m:r>
                            <a:rPr lang="de-DE" sz="2100" i="1">
                              <a:solidFill>
                                <a:srgbClr val="0C2340"/>
                              </a:solidFill>
                              <a:latin typeface="Cambria Math" panose="02040503050406030204" pitchFamily="18" charset="0"/>
                            </a:rPr>
                            <m:t>=1</m:t>
                          </m:r>
                        </m:sub>
                        <m:sup>
                          <m:r>
                            <a:rPr lang="de-DE" sz="2100" i="1">
                              <a:solidFill>
                                <a:srgbClr val="0C2340"/>
                              </a:solidFill>
                              <a:latin typeface="Cambria Math" panose="02040503050406030204" pitchFamily="18" charset="0"/>
                            </a:rPr>
                            <m:t>37</m:t>
                          </m:r>
                        </m:sup>
                        <m:e>
                          <m:sSub>
                            <m:sSubPr>
                              <m:ctrlPr>
                                <a:rPr lang="de-DE" sz="2100" i="1">
                                  <a:solidFill>
                                    <a:srgbClr val="0C2340"/>
                                  </a:solidFill>
                                  <a:latin typeface="Cambria Math" panose="02040503050406030204" pitchFamily="18" charset="0"/>
                                </a:rPr>
                              </m:ctrlPr>
                            </m:sSubPr>
                            <m:e>
                              <m:r>
                                <a:rPr lang="de-DE" sz="2100" i="1">
                                  <a:solidFill>
                                    <a:srgbClr val="0C2340"/>
                                  </a:solidFill>
                                  <a:latin typeface="Cambria Math" panose="02040503050406030204" pitchFamily="18" charset="0"/>
                                </a:rPr>
                                <m:t>𝐴</m:t>
                              </m:r>
                            </m:e>
                            <m:sub>
                              <m:r>
                                <a:rPr lang="de-DE" sz="2100" i="1">
                                  <a:solidFill>
                                    <a:srgbClr val="0C2340"/>
                                  </a:solidFill>
                                  <a:latin typeface="Cambria Math" panose="02040503050406030204" pitchFamily="18" charset="0"/>
                                </a:rPr>
                                <m:t>𝑞</m:t>
                              </m:r>
                            </m:sub>
                          </m:sSub>
                          <m:r>
                            <a:rPr lang="de-DE" sz="2100" i="1">
                              <a:solidFill>
                                <a:srgbClr val="0C2340"/>
                              </a:solidFill>
                              <a:latin typeface="Cambria Math" panose="02040503050406030204" pitchFamily="18" charset="0"/>
                              <a:ea typeface="Cambria Math" panose="02040503050406030204" pitchFamily="18" charset="0"/>
                            </a:rPr>
                            <m:t>∙ </m:t>
                          </m:r>
                          <m:sSub>
                            <m:sSubPr>
                              <m:ctrlPr>
                                <a:rPr lang="de-DE" sz="2100" i="1">
                                  <a:solidFill>
                                    <a:srgbClr val="0C2340"/>
                                  </a:solidFill>
                                  <a:latin typeface="Cambria Math" panose="02040503050406030204" pitchFamily="18" charset="0"/>
                                  <a:ea typeface="Cambria Math" panose="02040503050406030204" pitchFamily="18" charset="0"/>
                                </a:rPr>
                              </m:ctrlPr>
                            </m:sSubPr>
                            <m:e>
                              <m:r>
                                <a:rPr lang="de-DE" sz="2100" i="1">
                                  <a:solidFill>
                                    <a:srgbClr val="0C2340"/>
                                  </a:solidFill>
                                  <a:latin typeface="Cambria Math" panose="02040503050406030204" pitchFamily="18" charset="0"/>
                                  <a:ea typeface="Cambria Math" panose="02040503050406030204" pitchFamily="18" charset="0"/>
                                </a:rPr>
                                <m:t>𝜌</m:t>
                              </m:r>
                            </m:e>
                            <m:sub>
                              <m:r>
                                <a:rPr lang="de-DE" sz="2100" i="1">
                                  <a:solidFill>
                                    <a:srgbClr val="0C2340"/>
                                  </a:solidFill>
                                  <a:latin typeface="Cambria Math" panose="02040503050406030204" pitchFamily="18" charset="0"/>
                                  <a:ea typeface="Cambria Math" panose="02040503050406030204" pitchFamily="18" charset="0"/>
                                </a:rPr>
                                <m:t>𝑞</m:t>
                              </m:r>
                            </m:sub>
                          </m:sSub>
                          <m:r>
                            <a:rPr lang="de-DE" sz="2100" i="1">
                              <a:solidFill>
                                <a:srgbClr val="0C2340"/>
                              </a:solidFill>
                              <a:latin typeface="Cambria Math" panose="02040503050406030204" pitchFamily="18" charset="0"/>
                              <a:ea typeface="Cambria Math" panose="02040503050406030204" pitchFamily="18" charset="0"/>
                            </a:rPr>
                            <m:t>∙</m:t>
                          </m:r>
                          <m:sSub>
                            <m:sSubPr>
                              <m:ctrlPr>
                                <a:rPr lang="de-DE" sz="2100" i="1">
                                  <a:solidFill>
                                    <a:srgbClr val="0C2340"/>
                                  </a:solidFill>
                                  <a:latin typeface="Cambria Math" panose="02040503050406030204" pitchFamily="18" charset="0"/>
                                  <a:ea typeface="Cambria Math" panose="02040503050406030204" pitchFamily="18" charset="0"/>
                                </a:rPr>
                              </m:ctrlPr>
                            </m:sSubPr>
                            <m:e>
                              <m:r>
                                <a:rPr lang="de-DE" sz="2100" i="1">
                                  <a:solidFill>
                                    <a:srgbClr val="0C2340"/>
                                  </a:solidFill>
                                  <a:latin typeface="Cambria Math" panose="02040503050406030204" pitchFamily="18" charset="0"/>
                                  <a:ea typeface="Cambria Math" panose="02040503050406030204" pitchFamily="18" charset="0"/>
                                </a:rPr>
                                <m:t>𝐿</m:t>
                              </m:r>
                            </m:e>
                            <m:sub>
                              <m:r>
                                <a:rPr lang="de-DE" sz="2100" i="1">
                                  <a:solidFill>
                                    <a:srgbClr val="0C2340"/>
                                  </a:solidFill>
                                  <a:latin typeface="Cambria Math" panose="02040503050406030204" pitchFamily="18" charset="0"/>
                                  <a:ea typeface="Cambria Math" panose="02040503050406030204" pitchFamily="18" charset="0"/>
                                </a:rPr>
                                <m:t>𝑞</m:t>
                              </m:r>
                            </m:sub>
                          </m:sSub>
                          <m:r>
                            <a:rPr lang="de-DE" sz="2100" b="0" i="1" smtClean="0">
                              <a:solidFill>
                                <a:srgbClr val="0C2340"/>
                              </a:solidFill>
                              <a:latin typeface="Cambria Math" panose="02040503050406030204" pitchFamily="18" charset="0"/>
                              <a:ea typeface="Cambria Math" panose="02040503050406030204" pitchFamily="18" charset="0"/>
                            </a:rPr>
                            <m:t>+</m:t>
                          </m:r>
                          <m:r>
                            <a:rPr lang="de-DE" sz="2100" b="0" i="1" smtClean="0">
                              <a:solidFill>
                                <a:srgbClr val="0C2340"/>
                              </a:solidFill>
                              <a:latin typeface="Cambria Math" panose="02040503050406030204" pitchFamily="18" charset="0"/>
                              <a:ea typeface="Cambria Math" panose="02040503050406030204" pitchFamily="18" charset="0"/>
                            </a:rPr>
                            <m:t>𝑝</m:t>
                          </m:r>
                          <m:r>
                            <a:rPr lang="de-DE" sz="2100" b="0" i="1" smtClean="0">
                              <a:solidFill>
                                <a:srgbClr val="0C2340"/>
                              </a:solidFill>
                              <a:latin typeface="Cambria Math" panose="02040503050406030204" pitchFamily="18" charset="0"/>
                              <a:ea typeface="Cambria Math" panose="02040503050406030204" pitchFamily="18" charset="0"/>
                            </a:rPr>
                            <m:t>∙</m:t>
                          </m:r>
                          <m:nary>
                            <m:naryPr>
                              <m:chr m:val="∑"/>
                              <m:ctrlPr>
                                <a:rPr lang="de-DE" sz="2100" b="0" i="1" smtClean="0">
                                  <a:solidFill>
                                    <a:srgbClr val="0C2340"/>
                                  </a:solidFill>
                                  <a:latin typeface="Cambria Math" panose="02040503050406030204" pitchFamily="18" charset="0"/>
                                  <a:ea typeface="Cambria Math" panose="02040503050406030204" pitchFamily="18" charset="0"/>
                                </a:rPr>
                              </m:ctrlPr>
                            </m:naryPr>
                            <m:sub>
                              <m:r>
                                <m:rPr>
                                  <m:brk m:alnAt="23"/>
                                </m:rPr>
                                <a:rPr lang="de-DE" sz="2100" b="0" i="1" smtClean="0">
                                  <a:solidFill>
                                    <a:srgbClr val="0C2340"/>
                                  </a:solidFill>
                                  <a:latin typeface="Cambria Math" panose="02040503050406030204" pitchFamily="18" charset="0"/>
                                  <a:ea typeface="Cambria Math" panose="02040503050406030204" pitchFamily="18" charset="0"/>
                                </a:rPr>
                                <m:t>𝑗</m:t>
                              </m:r>
                              <m:r>
                                <a:rPr lang="de-DE" sz="2100" b="0" i="1" smtClean="0">
                                  <a:solidFill>
                                    <a:srgbClr val="0C2340"/>
                                  </a:solidFill>
                                  <a:latin typeface="Cambria Math" panose="02040503050406030204" pitchFamily="18" charset="0"/>
                                  <a:ea typeface="Cambria Math" panose="02040503050406030204" pitchFamily="18" charset="0"/>
                                </a:rPr>
                                <m:t>=1</m:t>
                              </m:r>
                            </m:sub>
                            <m:sup>
                              <m:r>
                                <a:rPr lang="de-DE" sz="2100" b="0" i="1" smtClean="0">
                                  <a:solidFill>
                                    <a:srgbClr val="0C2340"/>
                                  </a:solidFill>
                                  <a:latin typeface="Cambria Math" panose="02040503050406030204" pitchFamily="18" charset="0"/>
                                  <a:ea typeface="Cambria Math" panose="02040503050406030204" pitchFamily="18" charset="0"/>
                                </a:rPr>
                                <m:t>3</m:t>
                              </m:r>
                            </m:sup>
                            <m:e>
                              <m:r>
                                <a:rPr lang="de-DE" sz="2100" b="0" i="1" smtClean="0">
                                  <a:solidFill>
                                    <a:srgbClr val="0C2340"/>
                                  </a:solidFill>
                                  <a:latin typeface="Cambria Math" panose="02040503050406030204" pitchFamily="18" charset="0"/>
                                  <a:ea typeface="Cambria Math" panose="02040503050406030204" pitchFamily="18" charset="0"/>
                                </a:rPr>
                                <m:t>[</m:t>
                              </m:r>
                              <m:func>
                                <m:funcPr>
                                  <m:ctrlPr>
                                    <a:rPr lang="de-DE" sz="2100" b="0" i="1" smtClean="0">
                                      <a:solidFill>
                                        <a:srgbClr val="0C2340"/>
                                      </a:solidFill>
                                      <a:latin typeface="Cambria Math" panose="02040503050406030204" pitchFamily="18" charset="0"/>
                                      <a:ea typeface="Cambria Math" panose="02040503050406030204" pitchFamily="18" charset="0"/>
                                    </a:rPr>
                                  </m:ctrlPr>
                                </m:funcPr>
                                <m:fName>
                                  <m:r>
                                    <m:rPr>
                                      <m:sty m:val="p"/>
                                    </m:rPr>
                                    <a:rPr lang="de-DE" sz="2100" b="0" i="0" smtClean="0">
                                      <a:solidFill>
                                        <a:srgbClr val="0C2340"/>
                                      </a:solidFill>
                                      <a:latin typeface="Cambria Math" panose="02040503050406030204" pitchFamily="18" charset="0"/>
                                      <a:ea typeface="Cambria Math" panose="02040503050406030204" pitchFamily="18" charset="0"/>
                                    </a:rPr>
                                    <m:t>max</m:t>
                                  </m:r>
                                </m:fName>
                                <m:e>
                                  <m:d>
                                    <m:dPr>
                                      <m:ctrlPr>
                                        <a:rPr lang="de-DE" sz="2100" b="0" i="1" smtClean="0">
                                          <a:solidFill>
                                            <a:srgbClr val="0C2340"/>
                                          </a:solidFill>
                                          <a:latin typeface="Cambria Math" panose="02040503050406030204" pitchFamily="18" charset="0"/>
                                          <a:ea typeface="Cambria Math" panose="02040503050406030204" pitchFamily="18" charset="0"/>
                                        </a:rPr>
                                      </m:ctrlPr>
                                    </m:dPr>
                                    <m:e>
                                      <m:r>
                                        <a:rPr lang="de-DE" sz="2100" b="0" i="1" smtClean="0">
                                          <a:solidFill>
                                            <a:srgbClr val="0C2340"/>
                                          </a:solidFill>
                                          <a:latin typeface="Cambria Math" panose="02040503050406030204" pitchFamily="18" charset="0"/>
                                          <a:ea typeface="Cambria Math" panose="02040503050406030204" pitchFamily="18" charset="0"/>
                                        </a:rPr>
                                        <m:t>0, </m:t>
                                      </m:r>
                                      <m:sSub>
                                        <m:sSubPr>
                                          <m:ctrlPr>
                                            <a:rPr lang="de-DE" sz="2100" b="0" i="1" smtClean="0">
                                              <a:solidFill>
                                                <a:srgbClr val="0C2340"/>
                                              </a:solidFill>
                                              <a:latin typeface="Cambria Math" panose="02040503050406030204" pitchFamily="18" charset="0"/>
                                              <a:ea typeface="Cambria Math" panose="02040503050406030204" pitchFamily="18" charset="0"/>
                                            </a:rPr>
                                          </m:ctrlPr>
                                        </m:sSubPr>
                                        <m:e>
                                          <m:r>
                                            <a:rPr lang="de-DE" sz="2100" b="0" i="1" smtClean="0">
                                              <a:solidFill>
                                                <a:srgbClr val="0C2340"/>
                                              </a:solidFill>
                                              <a:latin typeface="Cambria Math" panose="02040503050406030204" pitchFamily="18" charset="0"/>
                                              <a:ea typeface="Cambria Math" panose="02040503050406030204" pitchFamily="18" charset="0"/>
                                            </a:rPr>
                                            <m:t>𝑔</m:t>
                                          </m:r>
                                        </m:e>
                                        <m:sub>
                                          <m:r>
                                            <a:rPr lang="de-DE" sz="2100" b="0" i="1" smtClean="0">
                                              <a:solidFill>
                                                <a:srgbClr val="0C2340"/>
                                              </a:solidFill>
                                              <a:latin typeface="Cambria Math" panose="02040503050406030204" pitchFamily="18" charset="0"/>
                                              <a:ea typeface="Cambria Math" panose="02040503050406030204" pitchFamily="18" charset="0"/>
                                            </a:rPr>
                                            <m:t>𝑗</m:t>
                                          </m:r>
                                        </m:sub>
                                      </m:sSub>
                                      <m:d>
                                        <m:dPr>
                                          <m:ctrlPr>
                                            <a:rPr lang="de-DE" sz="2100" b="0" i="1" smtClean="0">
                                              <a:solidFill>
                                                <a:srgbClr val="0C2340"/>
                                              </a:solidFill>
                                              <a:latin typeface="Cambria Math" panose="02040503050406030204" pitchFamily="18" charset="0"/>
                                              <a:ea typeface="Cambria Math" panose="02040503050406030204" pitchFamily="18" charset="0"/>
                                            </a:rPr>
                                          </m:ctrlPr>
                                        </m:dPr>
                                        <m:e>
                                          <m:r>
                                            <a:rPr lang="de-DE" sz="2100" b="0" i="1" smtClean="0">
                                              <a:solidFill>
                                                <a:srgbClr val="0C2340"/>
                                              </a:solidFill>
                                              <a:latin typeface="Cambria Math" panose="02040503050406030204" pitchFamily="18" charset="0"/>
                                              <a:ea typeface="Cambria Math" panose="02040503050406030204" pitchFamily="18" charset="0"/>
                                            </a:rPr>
                                            <m:t>𝑥</m:t>
                                          </m:r>
                                        </m:e>
                                      </m:d>
                                    </m:e>
                                  </m:d>
                                </m:e>
                              </m:func>
                              <m:r>
                                <a:rPr lang="de-DE" sz="2100" b="0" i="1" smtClean="0">
                                  <a:solidFill>
                                    <a:srgbClr val="0C2340"/>
                                  </a:solidFill>
                                  <a:latin typeface="Cambria Math" panose="02040503050406030204" pitchFamily="18" charset="0"/>
                                  <a:ea typeface="Cambria Math" panose="02040503050406030204" pitchFamily="18" charset="0"/>
                                </a:rPr>
                                <m:t>]²</m:t>
                              </m:r>
                            </m:e>
                          </m:nary>
                          <m:r>
                            <a:rPr lang="de-DE" sz="2100" i="1">
                              <a:solidFill>
                                <a:srgbClr val="0C2340"/>
                              </a:solidFill>
                              <a:latin typeface="Cambria Math" panose="02040503050406030204" pitchFamily="18" charset="0"/>
                              <a:ea typeface="Cambria Math" panose="02040503050406030204" pitchFamily="18" charset="0"/>
                            </a:rPr>
                            <m:t> </m:t>
                          </m:r>
                        </m:e>
                      </m:nary>
                    </m:oMath>
                  </m:oMathPara>
                </a14:m>
                <a:endParaRPr lang="en-US" sz="2100">
                  <a:solidFill>
                    <a:srgbClr val="0C2340"/>
                  </a:solidFill>
                </a:endParaRPr>
              </a:p>
              <a:p>
                <a:pPr defTabSz="540000"/>
                <a:endParaRPr lang="en-US" sz="2100">
                  <a:solidFill>
                    <a:srgbClr val="0C2340"/>
                  </a:solidFill>
                </a:endParaRPr>
              </a:p>
              <a:p>
                <a:pPr defTabSz="540000"/>
                <a:endParaRPr lang="en-US" sz="2100">
                  <a:solidFill>
                    <a:srgbClr val="0C2340"/>
                  </a:solidFill>
                </a:endParaRPr>
              </a:p>
              <a:p>
                <a:pPr defTabSz="540000"/>
                <a:endParaRPr lang="en-US" sz="2100">
                  <a:solidFill>
                    <a:srgbClr val="0C2340"/>
                  </a:solidFill>
                </a:endParaRPr>
              </a:p>
              <a:p>
                <a:pPr defTabSz="540000"/>
                <a:endParaRPr lang="en-US" sz="2100">
                  <a:solidFill>
                    <a:srgbClr val="0C2340"/>
                  </a:solidFill>
                </a:endParaRPr>
              </a:p>
              <a:p>
                <a:pPr defTabSz="540000"/>
                <a:endParaRPr lang="en-US" sz="2100">
                  <a:solidFill>
                    <a:srgbClr val="0C2340"/>
                  </a:solidFill>
                </a:endParaRPr>
              </a:p>
              <a:p>
                <a:pPr defTabSz="540000"/>
                <a:endParaRPr lang="en-US" sz="2100">
                  <a:solidFill>
                    <a:srgbClr val="0C2340"/>
                  </a:solidFill>
                </a:endParaRPr>
              </a:p>
              <a:p>
                <a:pPr defTabSz="540000"/>
                <a:endParaRPr lang="en-US" sz="2100">
                  <a:solidFill>
                    <a:srgbClr val="0C2340"/>
                  </a:solidFill>
                </a:endParaRPr>
              </a:p>
              <a:p>
                <a:pPr defTabSz="540000"/>
                <a:endParaRPr lang="en-US" sz="2100">
                  <a:solidFill>
                    <a:srgbClr val="0C2340"/>
                  </a:solidFill>
                </a:endParaRPr>
              </a:p>
              <a:p>
                <a:pPr algn="just"/>
                <a:endParaRPr lang="en-US" sz="2100">
                  <a:solidFill>
                    <a:srgbClr val="0C2340"/>
                  </a:solidFill>
                </a:endParaRPr>
              </a:p>
            </p:txBody>
          </p:sp>
        </mc:Choice>
        <mc:Fallback xmlns="">
          <p:sp>
            <p:nvSpPr>
              <p:cNvPr id="67" name="Abgerundetes Rechteck 66">
                <a:extLst>
                  <a:ext uri="{FF2B5EF4-FFF2-40B4-BE49-F238E27FC236}">
                    <a16:creationId xmlns:a16="http://schemas.microsoft.com/office/drawing/2014/main" id="{55A337AB-8B71-8DE3-0AAC-8D60578D5FFD}"/>
                  </a:ext>
                </a:extLst>
              </p:cNvPr>
              <p:cNvSpPr>
                <a:spLocks noRot="1" noChangeAspect="1" noMove="1" noResize="1" noEditPoints="1" noAdjustHandles="1" noChangeArrowheads="1" noChangeShapeType="1" noTextEdit="1"/>
              </p:cNvSpPr>
              <p:nvPr/>
            </p:nvSpPr>
            <p:spPr>
              <a:xfrm>
                <a:off x="360000" y="10800000"/>
                <a:ext cx="9360000" cy="4680000"/>
              </a:xfrm>
              <a:prstGeom prst="rect">
                <a:avLst/>
              </a:prstGeom>
              <a:blipFill>
                <a:blip r:embed="rId2"/>
                <a:stretch>
                  <a:fillRect l="-782" t="-3911" r="-782"/>
                </a:stretch>
              </a:blipFill>
              <a:ln w="44450">
                <a:noFill/>
              </a:ln>
              <a:effectLst>
                <a:softEdge rad="0"/>
              </a:effectLst>
            </p:spPr>
            <p:txBody>
              <a:bodyPr/>
              <a:lstStyle/>
              <a:p>
                <a:r>
                  <a:rPr lang="en-US">
                    <a:noFill/>
                  </a:rPr>
                  <a:t> </a:t>
                </a:r>
              </a:p>
            </p:txBody>
          </p:sp>
        </mc:Fallback>
      </mc:AlternateContent>
      <p:sp>
        <p:nvSpPr>
          <p:cNvPr id="72" name="Abgerundetes Rechteck 71">
            <a:extLst>
              <a:ext uri="{FF2B5EF4-FFF2-40B4-BE49-F238E27FC236}">
                <a16:creationId xmlns:a16="http://schemas.microsoft.com/office/drawing/2014/main" id="{B5AB86C4-65F8-061B-31E2-15089315B590}"/>
              </a:ext>
            </a:extLst>
          </p:cNvPr>
          <p:cNvSpPr/>
          <p:nvPr/>
        </p:nvSpPr>
        <p:spPr>
          <a:xfrm>
            <a:off x="3420000" y="6300000"/>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err="1">
                <a:solidFill>
                  <a:schemeClr val="bg1"/>
                </a:solidFill>
              </a:rPr>
              <a:t>Introduction</a:t>
            </a:r>
            <a:endParaRPr lang="de-DE" sz="4000" b="1">
              <a:solidFill>
                <a:schemeClr val="bg1"/>
              </a:solidFill>
            </a:endParaRPr>
          </a:p>
        </p:txBody>
      </p:sp>
      <p:sp>
        <p:nvSpPr>
          <p:cNvPr id="75" name="Abgerundetes Rechteck 74">
            <a:extLst>
              <a:ext uri="{FF2B5EF4-FFF2-40B4-BE49-F238E27FC236}">
                <a16:creationId xmlns:a16="http://schemas.microsoft.com/office/drawing/2014/main" id="{9C273001-317F-6679-0F45-53615B9C617B}"/>
              </a:ext>
            </a:extLst>
          </p:cNvPr>
          <p:cNvSpPr/>
          <p:nvPr/>
        </p:nvSpPr>
        <p:spPr>
          <a:xfrm>
            <a:off x="2700000" y="9990000"/>
            <a:ext cx="504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a:solidFill>
                  <a:schemeClr val="bg1"/>
                </a:solidFill>
              </a:rPr>
              <a:t>Problem </a:t>
            </a:r>
            <a:r>
              <a:rPr lang="de-DE" sz="4000" b="1" err="1">
                <a:solidFill>
                  <a:schemeClr val="bg1"/>
                </a:solidFill>
              </a:rPr>
              <a:t>formulation</a:t>
            </a:r>
            <a:endParaRPr lang="de-DE" sz="4000" b="1">
              <a:solidFill>
                <a:schemeClr val="bg1"/>
              </a:solidFill>
            </a:endParaRPr>
          </a:p>
        </p:txBody>
      </p:sp>
      <p:sp>
        <p:nvSpPr>
          <p:cNvPr id="76" name="Abgerundetes Rechteck 75">
            <a:extLst>
              <a:ext uri="{FF2B5EF4-FFF2-40B4-BE49-F238E27FC236}">
                <a16:creationId xmlns:a16="http://schemas.microsoft.com/office/drawing/2014/main" id="{10D6C439-80E7-E457-298D-DE07F5D81D17}"/>
              </a:ext>
            </a:extLst>
          </p:cNvPr>
          <p:cNvSpPr/>
          <p:nvPr/>
        </p:nvSpPr>
        <p:spPr>
          <a:xfrm>
            <a:off x="3420000" y="15660000"/>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err="1">
                <a:solidFill>
                  <a:schemeClr val="bg1"/>
                </a:solidFill>
              </a:rPr>
              <a:t>Methodology</a:t>
            </a:r>
            <a:endParaRPr lang="de-DE" sz="4000" b="1">
              <a:solidFill>
                <a:schemeClr val="bg1"/>
              </a:solidFill>
            </a:endParaRPr>
          </a:p>
        </p:txBody>
      </p:sp>
      <p:sp>
        <p:nvSpPr>
          <p:cNvPr id="68" name="Ellipse 67">
            <a:extLst>
              <a:ext uri="{FF2B5EF4-FFF2-40B4-BE49-F238E27FC236}">
                <a16:creationId xmlns:a16="http://schemas.microsoft.com/office/drawing/2014/main" id="{FCCA61AD-6722-81FD-4E41-2694E4C24B01}"/>
              </a:ext>
            </a:extLst>
          </p:cNvPr>
          <p:cNvSpPr/>
          <p:nvPr/>
        </p:nvSpPr>
        <p:spPr>
          <a:xfrm>
            <a:off x="19620000" y="13680000"/>
            <a:ext cx="1260000" cy="1260000"/>
          </a:xfrm>
          <a:prstGeom prst="ellipse">
            <a:avLst/>
          </a:prstGeom>
          <a:solidFill>
            <a:srgbClr val="0C2340"/>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400">
                <a:ln>
                  <a:solidFill>
                    <a:schemeClr val="bg1"/>
                  </a:solidFill>
                </a:ln>
                <a:solidFill>
                  <a:schemeClr val="bg1"/>
                </a:solidFill>
              </a:rPr>
              <a:t>2D</a:t>
            </a:r>
          </a:p>
        </p:txBody>
      </p:sp>
      <p:sp>
        <p:nvSpPr>
          <p:cNvPr id="73" name="Ellipse 72">
            <a:extLst>
              <a:ext uri="{FF2B5EF4-FFF2-40B4-BE49-F238E27FC236}">
                <a16:creationId xmlns:a16="http://schemas.microsoft.com/office/drawing/2014/main" id="{40C83F89-2914-B848-16AA-FBBDF2022C5A}"/>
              </a:ext>
            </a:extLst>
          </p:cNvPr>
          <p:cNvSpPr/>
          <p:nvPr/>
        </p:nvSpPr>
        <p:spPr>
          <a:xfrm>
            <a:off x="19620000" y="8820000"/>
            <a:ext cx="1260000" cy="1260000"/>
          </a:xfrm>
          <a:prstGeom prst="ellipse">
            <a:avLst/>
          </a:prstGeom>
          <a:solidFill>
            <a:srgbClr val="0C2340"/>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400">
                <a:ln>
                  <a:solidFill>
                    <a:schemeClr val="bg1"/>
                  </a:solidFill>
                </a:ln>
                <a:solidFill>
                  <a:schemeClr val="bg1"/>
                </a:solidFill>
              </a:rPr>
              <a:t>1D</a:t>
            </a:r>
          </a:p>
        </p:txBody>
      </p:sp>
      <p:sp>
        <p:nvSpPr>
          <p:cNvPr id="74" name="Ellipse 73">
            <a:extLst>
              <a:ext uri="{FF2B5EF4-FFF2-40B4-BE49-F238E27FC236}">
                <a16:creationId xmlns:a16="http://schemas.microsoft.com/office/drawing/2014/main" id="{3C3821A5-1DF4-B13C-9654-AB899A95B28F}"/>
              </a:ext>
            </a:extLst>
          </p:cNvPr>
          <p:cNvSpPr/>
          <p:nvPr/>
        </p:nvSpPr>
        <p:spPr>
          <a:xfrm>
            <a:off x="19620000" y="21600000"/>
            <a:ext cx="1260000" cy="1260000"/>
          </a:xfrm>
          <a:prstGeom prst="ellipse">
            <a:avLst/>
          </a:prstGeom>
          <a:solidFill>
            <a:srgbClr val="0C2340"/>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400">
                <a:ln>
                  <a:solidFill>
                    <a:schemeClr val="bg1"/>
                  </a:solidFill>
                </a:ln>
                <a:solidFill>
                  <a:schemeClr val="bg1"/>
                </a:solidFill>
              </a:rPr>
              <a:t>6D</a:t>
            </a:r>
          </a:p>
        </p:txBody>
      </p:sp>
      <p:sp>
        <p:nvSpPr>
          <p:cNvPr id="77" name="Ellipse 76">
            <a:extLst>
              <a:ext uri="{FF2B5EF4-FFF2-40B4-BE49-F238E27FC236}">
                <a16:creationId xmlns:a16="http://schemas.microsoft.com/office/drawing/2014/main" id="{F7FCE341-95D8-48E0-6687-C5267C1F54F8}"/>
              </a:ext>
            </a:extLst>
          </p:cNvPr>
          <p:cNvSpPr/>
          <p:nvPr/>
        </p:nvSpPr>
        <p:spPr>
          <a:xfrm>
            <a:off x="19620000" y="27180000"/>
            <a:ext cx="1260000" cy="1260000"/>
          </a:xfrm>
          <a:prstGeom prst="ellipse">
            <a:avLst/>
          </a:prstGeom>
          <a:solidFill>
            <a:srgbClr val="0C2340"/>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400">
                <a:ln>
                  <a:solidFill>
                    <a:schemeClr val="bg1"/>
                  </a:solidFill>
                </a:ln>
                <a:solidFill>
                  <a:schemeClr val="bg1"/>
                </a:solidFill>
              </a:rPr>
              <a:t>19D</a:t>
            </a:r>
          </a:p>
        </p:txBody>
      </p:sp>
      <p:sp>
        <p:nvSpPr>
          <p:cNvPr id="78" name="Bogen 77">
            <a:extLst>
              <a:ext uri="{FF2B5EF4-FFF2-40B4-BE49-F238E27FC236}">
                <a16:creationId xmlns:a16="http://schemas.microsoft.com/office/drawing/2014/main" id="{FFF2278F-6498-B0E2-FB79-BD4FDB062135}"/>
              </a:ext>
            </a:extLst>
          </p:cNvPr>
          <p:cNvSpPr/>
          <p:nvPr/>
        </p:nvSpPr>
        <p:spPr>
          <a:xfrm>
            <a:off x="19440000" y="8640000"/>
            <a:ext cx="1620000" cy="1620000"/>
          </a:xfrm>
          <a:prstGeom prst="arc">
            <a:avLst>
              <a:gd name="adj1" fmla="val 16006164"/>
              <a:gd name="adj2" fmla="val 5530131"/>
            </a:avLst>
          </a:prstGeom>
          <a:ln w="44450">
            <a:solidFill>
              <a:srgbClr val="0C23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79" name="Gerader Verbinder 78">
            <a:extLst>
              <a:ext uri="{FF2B5EF4-FFF2-40B4-BE49-F238E27FC236}">
                <a16:creationId xmlns:a16="http://schemas.microsoft.com/office/drawing/2014/main" id="{1A510670-81B6-A72A-4CFF-202DCF173ABF}"/>
              </a:ext>
            </a:extLst>
          </p:cNvPr>
          <p:cNvCxnSpPr/>
          <p:nvPr/>
        </p:nvCxnSpPr>
        <p:spPr>
          <a:xfrm flipH="1">
            <a:off x="20250000" y="10260000"/>
            <a:ext cx="1" cy="3240000"/>
          </a:xfrm>
          <a:prstGeom prst="line">
            <a:avLst/>
          </a:prstGeom>
          <a:ln w="44450">
            <a:solidFill>
              <a:srgbClr val="0C2340"/>
            </a:solidFill>
            <a:tailEnd type="arrow" w="lg" len="lg"/>
          </a:ln>
        </p:spPr>
        <p:style>
          <a:lnRef idx="1">
            <a:schemeClr val="accent1"/>
          </a:lnRef>
          <a:fillRef idx="0">
            <a:schemeClr val="accent1"/>
          </a:fillRef>
          <a:effectRef idx="0">
            <a:schemeClr val="accent1"/>
          </a:effectRef>
          <a:fontRef idx="minor">
            <a:schemeClr val="tx1"/>
          </a:fontRef>
        </p:style>
      </p:cxnSp>
      <p:sp>
        <p:nvSpPr>
          <p:cNvPr id="80" name="Bogen 79">
            <a:extLst>
              <a:ext uri="{FF2B5EF4-FFF2-40B4-BE49-F238E27FC236}">
                <a16:creationId xmlns:a16="http://schemas.microsoft.com/office/drawing/2014/main" id="{161405B6-8B7D-C384-F68F-A37467D9EB5D}"/>
              </a:ext>
            </a:extLst>
          </p:cNvPr>
          <p:cNvSpPr/>
          <p:nvPr/>
        </p:nvSpPr>
        <p:spPr>
          <a:xfrm>
            <a:off x="19440000" y="15840000"/>
            <a:ext cx="1620000" cy="1620000"/>
          </a:xfrm>
          <a:prstGeom prst="arc">
            <a:avLst>
              <a:gd name="adj1" fmla="val 16200000"/>
              <a:gd name="adj2" fmla="val 5400832"/>
            </a:avLst>
          </a:prstGeom>
          <a:ln w="44450">
            <a:solidFill>
              <a:srgbClr val="0C23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81" name="Gerader Verbinder 80">
            <a:extLst>
              <a:ext uri="{FF2B5EF4-FFF2-40B4-BE49-F238E27FC236}">
                <a16:creationId xmlns:a16="http://schemas.microsoft.com/office/drawing/2014/main" id="{CE712865-74E8-D0A5-F478-ECD8F0CBBBA8}"/>
              </a:ext>
            </a:extLst>
          </p:cNvPr>
          <p:cNvCxnSpPr/>
          <p:nvPr/>
        </p:nvCxnSpPr>
        <p:spPr>
          <a:xfrm flipH="1">
            <a:off x="20250000" y="23040000"/>
            <a:ext cx="1" cy="3960000"/>
          </a:xfrm>
          <a:prstGeom prst="line">
            <a:avLst/>
          </a:prstGeom>
          <a:ln w="44450">
            <a:solidFill>
              <a:srgbClr val="0C2340"/>
            </a:solidFill>
            <a:tailEnd type="arrow" w="lg" len="lg"/>
          </a:ln>
        </p:spPr>
        <p:style>
          <a:lnRef idx="1">
            <a:schemeClr val="accent1"/>
          </a:lnRef>
          <a:fillRef idx="0">
            <a:schemeClr val="accent1"/>
          </a:fillRef>
          <a:effectRef idx="0">
            <a:schemeClr val="accent1"/>
          </a:effectRef>
          <a:fontRef idx="minor">
            <a:schemeClr val="tx1"/>
          </a:fontRef>
        </p:style>
      </p:cxnSp>
      <p:sp>
        <p:nvSpPr>
          <p:cNvPr id="82" name="Bogen 81">
            <a:extLst>
              <a:ext uri="{FF2B5EF4-FFF2-40B4-BE49-F238E27FC236}">
                <a16:creationId xmlns:a16="http://schemas.microsoft.com/office/drawing/2014/main" id="{54032EF1-4DEE-4296-DE0C-8C3E998D1E9D}"/>
              </a:ext>
            </a:extLst>
          </p:cNvPr>
          <p:cNvSpPr/>
          <p:nvPr/>
        </p:nvSpPr>
        <p:spPr>
          <a:xfrm>
            <a:off x="19440000" y="21420000"/>
            <a:ext cx="1620000" cy="1620000"/>
          </a:xfrm>
          <a:prstGeom prst="arc">
            <a:avLst>
              <a:gd name="adj1" fmla="val 16200000"/>
              <a:gd name="adj2" fmla="val 5400832"/>
            </a:avLst>
          </a:prstGeom>
          <a:ln w="44450">
            <a:solidFill>
              <a:srgbClr val="0C23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83" name="Gerader Verbinder 82">
            <a:extLst>
              <a:ext uri="{FF2B5EF4-FFF2-40B4-BE49-F238E27FC236}">
                <a16:creationId xmlns:a16="http://schemas.microsoft.com/office/drawing/2014/main" id="{C252CE0E-8BD2-587C-46F2-275B1689B298}"/>
              </a:ext>
            </a:extLst>
          </p:cNvPr>
          <p:cNvCxnSpPr/>
          <p:nvPr/>
        </p:nvCxnSpPr>
        <p:spPr>
          <a:xfrm flipH="1">
            <a:off x="20250000" y="17460000"/>
            <a:ext cx="1" cy="3960000"/>
          </a:xfrm>
          <a:prstGeom prst="line">
            <a:avLst/>
          </a:prstGeom>
          <a:ln w="44450">
            <a:solidFill>
              <a:srgbClr val="0C2340"/>
            </a:solidFill>
            <a:tailEnd type="arrow" w="lg" len="lg"/>
          </a:ln>
        </p:spPr>
        <p:style>
          <a:lnRef idx="1">
            <a:schemeClr val="accent1"/>
          </a:lnRef>
          <a:fillRef idx="0">
            <a:schemeClr val="accent1"/>
          </a:fillRef>
          <a:effectRef idx="0">
            <a:schemeClr val="accent1"/>
          </a:effectRef>
          <a:fontRef idx="minor">
            <a:schemeClr val="tx1"/>
          </a:fontRef>
        </p:style>
      </p:cxnSp>
      <p:sp>
        <p:nvSpPr>
          <p:cNvPr id="84" name="Bogen 83">
            <a:extLst>
              <a:ext uri="{FF2B5EF4-FFF2-40B4-BE49-F238E27FC236}">
                <a16:creationId xmlns:a16="http://schemas.microsoft.com/office/drawing/2014/main" id="{63804C5A-B8A8-166C-8FFF-42E902D11385}"/>
              </a:ext>
            </a:extLst>
          </p:cNvPr>
          <p:cNvSpPr/>
          <p:nvPr/>
        </p:nvSpPr>
        <p:spPr>
          <a:xfrm>
            <a:off x="19440000" y="27000000"/>
            <a:ext cx="1620000" cy="1620000"/>
          </a:xfrm>
          <a:prstGeom prst="arc">
            <a:avLst>
              <a:gd name="adj1" fmla="val 16200000"/>
              <a:gd name="adj2" fmla="val 5400832"/>
            </a:avLst>
          </a:prstGeom>
          <a:ln w="44450">
            <a:solidFill>
              <a:srgbClr val="0C23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6" name="Abgerundetes Rechteck 85">
            <a:extLst>
              <a:ext uri="{FF2B5EF4-FFF2-40B4-BE49-F238E27FC236}">
                <a16:creationId xmlns:a16="http://schemas.microsoft.com/office/drawing/2014/main" id="{6E86DD2A-7F16-10ED-E4E4-81931CBF15FA}"/>
              </a:ext>
            </a:extLst>
          </p:cNvPr>
          <p:cNvSpPr/>
          <p:nvPr/>
        </p:nvSpPr>
        <p:spPr>
          <a:xfrm>
            <a:off x="10080000" y="7110000"/>
            <a:ext cx="9360000" cy="4680000"/>
          </a:xfrm>
          <a:prstGeom prst="roundRect">
            <a:avLst>
              <a:gd name="adj" fmla="val 6302"/>
            </a:avLst>
          </a:prstGeom>
          <a:noFill/>
          <a:ln w="44450">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p:txBody>
      </p:sp>
      <p:grpSp>
        <p:nvGrpSpPr>
          <p:cNvPr id="5" name="Google Shape;45;p66">
            <a:extLst>
              <a:ext uri="{FF2B5EF4-FFF2-40B4-BE49-F238E27FC236}">
                <a16:creationId xmlns:a16="http://schemas.microsoft.com/office/drawing/2014/main" id="{F8DDB3A8-4A1D-EF7B-9A1F-021A2526392E}"/>
              </a:ext>
            </a:extLst>
          </p:cNvPr>
          <p:cNvGrpSpPr>
            <a:grpSpLocks noChangeAspect="1"/>
          </p:cNvGrpSpPr>
          <p:nvPr/>
        </p:nvGrpSpPr>
        <p:grpSpPr>
          <a:xfrm>
            <a:off x="17460138" y="1906190"/>
            <a:ext cx="3240000" cy="1258566"/>
            <a:chOff x="717019" y="5865846"/>
            <a:chExt cx="1413341" cy="549007"/>
          </a:xfrm>
        </p:grpSpPr>
        <p:sp>
          <p:nvSpPr>
            <p:cNvPr id="6" name="Google Shape;46;p66">
              <a:extLst>
                <a:ext uri="{FF2B5EF4-FFF2-40B4-BE49-F238E27FC236}">
                  <a16:creationId xmlns:a16="http://schemas.microsoft.com/office/drawing/2014/main" id="{0FDFEF2A-9A2E-2C94-C1E1-3745556D66AD}"/>
                </a:ext>
              </a:extLst>
            </p:cNvPr>
            <p:cNvSpPr/>
            <p:nvPr/>
          </p:nvSpPr>
          <p:spPr>
            <a:xfrm>
              <a:off x="998576" y="6136009"/>
              <a:ext cx="258644" cy="277455"/>
            </a:xfrm>
            <a:custGeom>
              <a:avLst/>
              <a:gdLst/>
              <a:ahLst/>
              <a:cxnLst/>
              <a:rect l="l" t="t" r="r" b="b"/>
              <a:pathLst>
                <a:path w="258644" h="277455" extrusionOk="0">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Google Shape;47;p66">
              <a:extLst>
                <a:ext uri="{FF2B5EF4-FFF2-40B4-BE49-F238E27FC236}">
                  <a16:creationId xmlns:a16="http://schemas.microsoft.com/office/drawing/2014/main" id="{84C0C3AD-56CC-E84A-106B-3D034DF6BF88}"/>
                </a:ext>
              </a:extLst>
            </p:cNvPr>
            <p:cNvSpPr/>
            <p:nvPr/>
          </p:nvSpPr>
          <p:spPr>
            <a:xfrm>
              <a:off x="717019" y="6136183"/>
              <a:ext cx="244583" cy="271726"/>
            </a:xfrm>
            <a:custGeom>
              <a:avLst/>
              <a:gdLst/>
              <a:ahLst/>
              <a:cxnLst/>
              <a:rect l="l" t="t" r="r" b="b"/>
              <a:pathLst>
                <a:path w="244583" h="271726" extrusionOk="0">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 name="Google Shape;48;p66">
              <a:extLst>
                <a:ext uri="{FF2B5EF4-FFF2-40B4-BE49-F238E27FC236}">
                  <a16:creationId xmlns:a16="http://schemas.microsoft.com/office/drawing/2014/main" id="{7875A15D-E1C4-B9A7-2649-C4888E4522E1}"/>
                </a:ext>
              </a:extLst>
            </p:cNvPr>
            <p:cNvSpPr/>
            <p:nvPr/>
          </p:nvSpPr>
          <p:spPr>
            <a:xfrm>
              <a:off x="792227" y="5865846"/>
              <a:ext cx="256862" cy="254189"/>
            </a:xfrm>
            <a:custGeom>
              <a:avLst/>
              <a:gdLst/>
              <a:ahLst/>
              <a:cxnLst/>
              <a:rect l="l" t="t" r="r" b="b"/>
              <a:pathLst>
                <a:path w="256862" h="254189" extrusionOk="0">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49;p66">
              <a:extLst>
                <a:ext uri="{FF2B5EF4-FFF2-40B4-BE49-F238E27FC236}">
                  <a16:creationId xmlns:a16="http://schemas.microsoft.com/office/drawing/2014/main" id="{F81F92BA-39D2-1E78-798F-9D09A25A5119}"/>
                </a:ext>
              </a:extLst>
            </p:cNvPr>
            <p:cNvSpPr/>
            <p:nvPr/>
          </p:nvSpPr>
          <p:spPr>
            <a:xfrm>
              <a:off x="1588597" y="6213099"/>
              <a:ext cx="172024" cy="200539"/>
            </a:xfrm>
            <a:custGeom>
              <a:avLst/>
              <a:gdLst/>
              <a:ahLst/>
              <a:cxnLst/>
              <a:rect l="l" t="t" r="r" b="b"/>
              <a:pathLst>
                <a:path w="172024" h="200539" extrusionOk="0">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50;p66">
              <a:extLst>
                <a:ext uri="{FF2B5EF4-FFF2-40B4-BE49-F238E27FC236}">
                  <a16:creationId xmlns:a16="http://schemas.microsoft.com/office/drawing/2014/main" id="{6A9C1D68-74B1-D38C-9F88-411B15C0526F}"/>
                </a:ext>
              </a:extLst>
            </p:cNvPr>
            <p:cNvSpPr/>
            <p:nvPr/>
          </p:nvSpPr>
          <p:spPr>
            <a:xfrm>
              <a:off x="1803323" y="6136183"/>
              <a:ext cx="35585" cy="271552"/>
            </a:xfrm>
            <a:custGeom>
              <a:avLst/>
              <a:gdLst/>
              <a:ahLst/>
              <a:cxnLst/>
              <a:rect l="l" t="t" r="r" b="b"/>
              <a:pathLst>
                <a:path w="35585" h="271552" extrusionOk="0">
                  <a:moveTo>
                    <a:pt x="0" y="0"/>
                  </a:moveTo>
                  <a:lnTo>
                    <a:pt x="35585" y="0"/>
                  </a:lnTo>
                  <a:lnTo>
                    <a:pt x="35585" y="271552"/>
                  </a:lnTo>
                  <a:lnTo>
                    <a:pt x="0" y="27155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 name="Google Shape;51;p66">
              <a:extLst>
                <a:ext uri="{FF2B5EF4-FFF2-40B4-BE49-F238E27FC236}">
                  <a16:creationId xmlns:a16="http://schemas.microsoft.com/office/drawing/2014/main" id="{E2E2CFE7-9241-D1C2-7645-05B97EC7559B}"/>
                </a:ext>
              </a:extLst>
            </p:cNvPr>
            <p:cNvSpPr/>
            <p:nvPr/>
          </p:nvSpPr>
          <p:spPr>
            <a:xfrm>
              <a:off x="1880049" y="6129238"/>
              <a:ext cx="122204" cy="278671"/>
            </a:xfrm>
            <a:custGeom>
              <a:avLst/>
              <a:gdLst/>
              <a:ahLst/>
              <a:cxnLst/>
              <a:rect l="l" t="t" r="r" b="b"/>
              <a:pathLst>
                <a:path w="122204" h="278671" extrusionOk="0">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 name="Google Shape;52;p66">
              <a:extLst>
                <a:ext uri="{FF2B5EF4-FFF2-40B4-BE49-F238E27FC236}">
                  <a16:creationId xmlns:a16="http://schemas.microsoft.com/office/drawing/2014/main" id="{4BBFF3B1-056D-9DCB-2D7E-2774C9BD564F}"/>
                </a:ext>
              </a:extLst>
            </p:cNvPr>
            <p:cNvSpPr/>
            <p:nvPr/>
          </p:nvSpPr>
          <p:spPr>
            <a:xfrm>
              <a:off x="2016661" y="6168998"/>
              <a:ext cx="113699" cy="245855"/>
            </a:xfrm>
            <a:custGeom>
              <a:avLst/>
              <a:gdLst/>
              <a:ahLst/>
              <a:cxnLst/>
              <a:rect l="l" t="t" r="r" b="b"/>
              <a:pathLst>
                <a:path w="113699" h="245855" extrusionOk="0">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 name="Google Shape;53;p66">
              <a:extLst>
                <a:ext uri="{FF2B5EF4-FFF2-40B4-BE49-F238E27FC236}">
                  <a16:creationId xmlns:a16="http://schemas.microsoft.com/office/drawing/2014/main" id="{164D9CAB-42CE-855F-8F46-1A2923C2C991}"/>
                </a:ext>
              </a:extLst>
            </p:cNvPr>
            <p:cNvSpPr/>
            <p:nvPr/>
          </p:nvSpPr>
          <p:spPr>
            <a:xfrm>
              <a:off x="1332730" y="6134967"/>
              <a:ext cx="221843" cy="272941"/>
            </a:xfrm>
            <a:custGeom>
              <a:avLst/>
              <a:gdLst/>
              <a:ahLst/>
              <a:cxnLst/>
              <a:rect l="l" t="t" r="r" b="b"/>
              <a:pathLst>
                <a:path w="221843" h="272941" extrusionOk="0">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 name="Abgerundetes Rechteck 71">
            <a:extLst>
              <a:ext uri="{FF2B5EF4-FFF2-40B4-BE49-F238E27FC236}">
                <a16:creationId xmlns:a16="http://schemas.microsoft.com/office/drawing/2014/main" id="{14F490FA-9F5B-E742-846C-57B9D4CEB750}"/>
              </a:ext>
            </a:extLst>
          </p:cNvPr>
          <p:cNvSpPr/>
          <p:nvPr/>
        </p:nvSpPr>
        <p:spPr>
          <a:xfrm>
            <a:off x="12960000" y="6300000"/>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err="1">
                <a:solidFill>
                  <a:schemeClr val="bg1"/>
                </a:solidFill>
              </a:rPr>
              <a:t>Results</a:t>
            </a:r>
            <a:endParaRPr lang="de-DE" sz="4000" b="1">
              <a:solidFill>
                <a:schemeClr val="bg1"/>
              </a:solidFill>
            </a:endParaRPr>
          </a:p>
        </p:txBody>
      </p:sp>
      <p:sp>
        <p:nvSpPr>
          <p:cNvPr id="19" name="Abgerundetes Rechteck 71">
            <a:extLst>
              <a:ext uri="{FF2B5EF4-FFF2-40B4-BE49-F238E27FC236}">
                <a16:creationId xmlns:a16="http://schemas.microsoft.com/office/drawing/2014/main" id="{A012CB15-23BE-54F9-033A-888ADE9BAF82}"/>
              </a:ext>
            </a:extLst>
          </p:cNvPr>
          <p:cNvSpPr/>
          <p:nvPr/>
        </p:nvSpPr>
        <p:spPr>
          <a:xfrm>
            <a:off x="8910069" y="3778293"/>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a:solidFill>
                  <a:schemeClr val="bg1"/>
                </a:solidFill>
              </a:rPr>
              <a:t>Abstract</a:t>
            </a:r>
          </a:p>
        </p:txBody>
      </p:sp>
      <p:sp>
        <p:nvSpPr>
          <p:cNvPr id="20" name="Abgerundetes Rechteck 65">
            <a:extLst>
              <a:ext uri="{FF2B5EF4-FFF2-40B4-BE49-F238E27FC236}">
                <a16:creationId xmlns:a16="http://schemas.microsoft.com/office/drawing/2014/main" id="{C49719B0-7033-10FE-DADF-400924C35AA7}"/>
              </a:ext>
            </a:extLst>
          </p:cNvPr>
          <p:cNvSpPr/>
          <p:nvPr/>
        </p:nvSpPr>
        <p:spPr>
          <a:xfrm>
            <a:off x="360000" y="4500000"/>
            <a:ext cx="20664000" cy="1620000"/>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100">
                <a:solidFill>
                  <a:srgbClr val="0C2340"/>
                </a:solidFill>
              </a:rPr>
              <a:t>This project investigates the application of Bayesian optimization to identify an optimal truss design that minimizes weight while meeting structural performance constraints, particularly on natural frequencies. The design space consists of nodal coordinates and cross-sectional properties of truss members, with the goal of minimizing weight while ensuring that the first three natural frequencies satisfy specified thresholds. A Python-based finite element solver is integrated into the Bayesian optimization process, employing a probabilistic surrogate to efficiently guide the search for the global optimum. The framework will be tested on problems of increasing complexity, beginning with simpler 1D and 2D cases and progressing to a 19-dimensional design space. The results include the optimal truss design and an evaluation of the effectiveness of Bayesian optimization for different dimensional problems.</a:t>
            </a:r>
            <a:endParaRPr lang="de-DE" sz="2100">
              <a:solidFill>
                <a:srgbClr val="0C2340"/>
              </a:solidFill>
            </a:endParaRPr>
          </a:p>
        </p:txBody>
      </p:sp>
      <p:graphicFrame>
        <p:nvGraphicFramePr>
          <p:cNvPr id="97" name="Tabelle 96">
            <a:extLst>
              <a:ext uri="{FF2B5EF4-FFF2-40B4-BE49-F238E27FC236}">
                <a16:creationId xmlns:a16="http://schemas.microsoft.com/office/drawing/2014/main" id="{86A80539-5713-DE0B-1B30-A4C8570F27CD}"/>
              </a:ext>
            </a:extLst>
          </p:cNvPr>
          <p:cNvGraphicFramePr>
            <a:graphicFrameLocks noGrp="1"/>
          </p:cNvGraphicFramePr>
          <p:nvPr>
            <p:extLst>
              <p:ext uri="{D42A27DB-BD31-4B8C-83A1-F6EECF244321}">
                <p14:modId xmlns:p14="http://schemas.microsoft.com/office/powerpoint/2010/main" val="1025872543"/>
              </p:ext>
            </p:extLst>
          </p:nvPr>
        </p:nvGraphicFramePr>
        <p:xfrm>
          <a:off x="5769465" y="10952645"/>
          <a:ext cx="3803973" cy="1854200"/>
        </p:xfrm>
        <a:graphic>
          <a:graphicData uri="http://schemas.openxmlformats.org/drawingml/2006/table">
            <a:tbl>
              <a:tblPr firstRow="1" bandRow="1">
                <a:tableStyleId>{5C22544A-7EE6-4342-B048-85BDC9FD1C3A}</a:tableStyleId>
              </a:tblPr>
              <a:tblGrid>
                <a:gridCol w="580267">
                  <a:extLst>
                    <a:ext uri="{9D8B030D-6E8A-4147-A177-3AD203B41FA5}">
                      <a16:colId xmlns:a16="http://schemas.microsoft.com/office/drawing/2014/main" val="1753370269"/>
                    </a:ext>
                  </a:extLst>
                </a:gridCol>
                <a:gridCol w="3223706">
                  <a:extLst>
                    <a:ext uri="{9D8B030D-6E8A-4147-A177-3AD203B41FA5}">
                      <a16:colId xmlns:a16="http://schemas.microsoft.com/office/drawing/2014/main" val="2182393470"/>
                    </a:ext>
                  </a:extLst>
                </a:gridCol>
              </a:tblGrid>
              <a:tr h="370840">
                <a:tc gridSpan="2">
                  <a:txBody>
                    <a:bodyPr/>
                    <a:lstStyle/>
                    <a:p>
                      <a:r>
                        <a:rPr lang="de-DE" sz="1800" b="0" err="1">
                          <a:ln>
                            <a:noFill/>
                          </a:ln>
                          <a:solidFill>
                            <a:srgbClr val="0C2340"/>
                          </a:solidFill>
                        </a:rPr>
                        <a:t>Where</a:t>
                      </a:r>
                      <a:r>
                        <a:rPr lang="de-DE" sz="1800" b="0">
                          <a:ln>
                            <a:noFill/>
                          </a:ln>
                          <a:solidFill>
                            <a:srgbClr val="0C2340"/>
                          </a:solidFill>
                        </a:rPr>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de-DE" sz="1800" b="0">
                        <a:ln>
                          <a:noFill/>
                        </a:ln>
                        <a:solidFill>
                          <a:srgbClr val="0C234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7537872"/>
                  </a:ext>
                </a:extLst>
              </a:tr>
              <a:tr h="370840">
                <a:tc>
                  <a:txBody>
                    <a:bodyPr/>
                    <a:lstStyle/>
                    <a:p>
                      <a:r>
                        <a:rPr lang="de-DE" sz="1800" b="0">
                          <a:ln>
                            <a:noFill/>
                          </a:ln>
                          <a:solidFill>
                            <a:srgbClr val="0C2340"/>
                          </a:solidFill>
                        </a:rPr>
                        <a:t>R(x):</a:t>
                      </a:r>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a:solidFill>
                            <a:srgbClr val="0C2340"/>
                          </a:solidFill>
                        </a:rPr>
                        <a:t>weight of the truss structure</a:t>
                      </a:r>
                      <a:endParaRPr lang="de-DE" sz="1800" b="0">
                        <a:ln>
                          <a:noFill/>
                        </a:ln>
                        <a:solidFill>
                          <a:srgbClr val="0C2340"/>
                        </a:solidFill>
                      </a:endParaRPr>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229293"/>
                  </a:ext>
                </a:extLst>
              </a:tr>
              <a:tr h="370840">
                <a:tc>
                  <a:txBody>
                    <a:bodyPr/>
                    <a:lstStyle/>
                    <a:p>
                      <a:r>
                        <a:rPr lang="en-US" sz="1800">
                          <a:solidFill>
                            <a:srgbClr val="0C2340"/>
                          </a:solidFill>
                        </a:rPr>
                        <a:t>A</a:t>
                      </a:r>
                      <a:r>
                        <a:rPr lang="en-US" sz="1800" baseline="-25000">
                          <a:solidFill>
                            <a:srgbClr val="0C2340"/>
                          </a:solidFill>
                        </a:rPr>
                        <a:t>q</a:t>
                      </a:r>
                      <a:r>
                        <a:rPr lang="en-US" sz="1800" baseline="0">
                          <a:solidFill>
                            <a:srgbClr val="0C2340"/>
                          </a:solidFill>
                        </a:rPr>
                        <a:t>:</a:t>
                      </a:r>
                      <a:endParaRPr lang="de-DE" sz="1800" baseline="0">
                        <a:ln>
                          <a:noFill/>
                        </a:ln>
                        <a:solidFill>
                          <a:srgbClr val="0C2340"/>
                        </a:solidFill>
                      </a:endParaRPr>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solidFill>
                            <a:srgbClr val="0C2340"/>
                          </a:solidFill>
                        </a:rPr>
                        <a:t>cross section area</a:t>
                      </a:r>
                      <a:endParaRPr lang="de-DE" sz="1800">
                        <a:ln>
                          <a:noFill/>
                        </a:ln>
                        <a:solidFill>
                          <a:srgbClr val="0C2340"/>
                        </a:solidFill>
                      </a:endParaRPr>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0374825"/>
                  </a:ext>
                </a:extLst>
              </a:tr>
              <a:tr h="370840">
                <a:tc>
                  <a:txBody>
                    <a:bodyPr/>
                    <a:lstStyle/>
                    <a:p>
                      <a:r>
                        <a:rPr lang="el-GR" sz="1800">
                          <a:solidFill>
                            <a:srgbClr val="0C2340"/>
                          </a:solidFill>
                        </a:rPr>
                        <a:t>Ρ</a:t>
                      </a:r>
                      <a:r>
                        <a:rPr lang="en-US" sz="1800" baseline="-25000">
                          <a:solidFill>
                            <a:srgbClr val="0C2340"/>
                          </a:solidFill>
                        </a:rPr>
                        <a:t>q</a:t>
                      </a:r>
                      <a:r>
                        <a:rPr lang="en-US" sz="1800" baseline="0">
                          <a:solidFill>
                            <a:srgbClr val="0C2340"/>
                          </a:solidFill>
                        </a:rPr>
                        <a:t>:</a:t>
                      </a:r>
                      <a:endParaRPr lang="de-DE" sz="1800" baseline="0">
                        <a:ln>
                          <a:noFill/>
                        </a:ln>
                        <a:solidFill>
                          <a:srgbClr val="0C2340"/>
                        </a:solidFill>
                      </a:endParaRPr>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solidFill>
                            <a:srgbClr val="0C2340"/>
                          </a:solidFill>
                        </a:rPr>
                        <a:t>density</a:t>
                      </a:r>
                      <a:endParaRPr lang="de-DE" sz="1800">
                        <a:ln>
                          <a:noFill/>
                        </a:ln>
                        <a:solidFill>
                          <a:srgbClr val="0C2340"/>
                        </a:solidFill>
                      </a:endParaRPr>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774084"/>
                  </a:ext>
                </a:extLst>
              </a:tr>
              <a:tr h="370840">
                <a:tc>
                  <a:txBody>
                    <a:bodyPr/>
                    <a:lstStyle/>
                    <a:p>
                      <a:r>
                        <a:rPr lang="en-US" sz="1800">
                          <a:solidFill>
                            <a:srgbClr val="0C2340"/>
                          </a:solidFill>
                        </a:rPr>
                        <a:t>L</a:t>
                      </a:r>
                      <a:r>
                        <a:rPr lang="en-US" sz="1800" baseline="-25000">
                          <a:solidFill>
                            <a:srgbClr val="0C2340"/>
                          </a:solidFill>
                        </a:rPr>
                        <a:t>q</a:t>
                      </a:r>
                      <a:r>
                        <a:rPr lang="en-US" sz="1800" baseline="0">
                          <a:solidFill>
                            <a:srgbClr val="0C2340"/>
                          </a:solidFill>
                        </a:rPr>
                        <a:t>:</a:t>
                      </a:r>
                      <a:endParaRPr lang="de-DE" sz="1800" baseline="0">
                        <a:ln>
                          <a:noFill/>
                        </a:ln>
                        <a:solidFill>
                          <a:srgbClr val="0C2340"/>
                        </a:solidFill>
                      </a:endParaRPr>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solidFill>
                            <a:srgbClr val="0C2340"/>
                          </a:solidFill>
                        </a:rPr>
                        <a:t>length of the </a:t>
                      </a:r>
                      <a:r>
                        <a:rPr lang="en-US" sz="1800" err="1">
                          <a:solidFill>
                            <a:srgbClr val="0C2340"/>
                          </a:solidFill>
                        </a:rPr>
                        <a:t>qth</a:t>
                      </a:r>
                      <a:r>
                        <a:rPr lang="en-US" sz="1800">
                          <a:solidFill>
                            <a:srgbClr val="0C2340"/>
                          </a:solidFill>
                        </a:rPr>
                        <a:t> truss member</a:t>
                      </a:r>
                      <a:endParaRPr lang="de-DE" sz="1800">
                        <a:ln>
                          <a:noFill/>
                        </a:ln>
                        <a:solidFill>
                          <a:srgbClr val="0C2340"/>
                        </a:solidFill>
                      </a:endParaRPr>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0622878"/>
                  </a:ext>
                </a:extLst>
              </a:tr>
            </a:tbl>
          </a:graphicData>
        </a:graphic>
      </p:graphicFrame>
      <p:sp>
        <p:nvSpPr>
          <p:cNvPr id="98" name="Abgerundetes Rechteck 40">
            <a:extLst>
              <a:ext uri="{FF2B5EF4-FFF2-40B4-BE49-F238E27FC236}">
                <a16:creationId xmlns:a16="http://schemas.microsoft.com/office/drawing/2014/main" id="{C6BC1D89-A4EC-C0D4-37F4-2F6361793C1E}"/>
              </a:ext>
            </a:extLst>
          </p:cNvPr>
          <p:cNvSpPr/>
          <p:nvPr/>
        </p:nvSpPr>
        <p:spPr>
          <a:xfrm>
            <a:off x="4320000" y="16560000"/>
            <a:ext cx="4320000" cy="432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t>Initialization</a:t>
            </a:r>
            <a:r>
              <a:rPr lang="de-DE" sz="2300"/>
              <a:t> </a:t>
            </a:r>
            <a:r>
              <a:rPr lang="de-DE" sz="2300" err="1"/>
              <a:t>of</a:t>
            </a:r>
            <a:r>
              <a:rPr lang="de-DE" sz="2300"/>
              <a:t> global variables</a:t>
            </a:r>
          </a:p>
        </p:txBody>
      </p:sp>
      <p:sp>
        <p:nvSpPr>
          <p:cNvPr id="99" name="Abgerundetes Rechteck 42">
            <a:extLst>
              <a:ext uri="{FF2B5EF4-FFF2-40B4-BE49-F238E27FC236}">
                <a16:creationId xmlns:a16="http://schemas.microsoft.com/office/drawing/2014/main" id="{3A727595-EA84-369C-291D-B0A45B786E2A}"/>
              </a:ext>
            </a:extLst>
          </p:cNvPr>
          <p:cNvSpPr/>
          <p:nvPr/>
        </p:nvSpPr>
        <p:spPr>
          <a:xfrm>
            <a:off x="4140000" y="17262000"/>
            <a:ext cx="4680000" cy="432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t>Initialization</a:t>
            </a:r>
            <a:r>
              <a:rPr lang="de-DE" sz="2300"/>
              <a:t> </a:t>
            </a:r>
            <a:r>
              <a:rPr lang="de-DE" sz="2300" err="1"/>
              <a:t>of</a:t>
            </a:r>
            <a:r>
              <a:rPr lang="de-DE" sz="2300"/>
              <a:t> </a:t>
            </a:r>
            <a:r>
              <a:rPr lang="de-DE" sz="2300" err="1"/>
              <a:t>observation</a:t>
            </a:r>
            <a:r>
              <a:rPr lang="de-DE" sz="2300"/>
              <a:t> </a:t>
            </a:r>
            <a:r>
              <a:rPr lang="de-DE" sz="2300" err="1"/>
              <a:t>points</a:t>
            </a:r>
            <a:endParaRPr lang="de-DE" sz="2300"/>
          </a:p>
        </p:txBody>
      </p:sp>
      <p:sp>
        <p:nvSpPr>
          <p:cNvPr id="100" name="Abgerundetes Rechteck 44">
            <a:extLst>
              <a:ext uri="{FF2B5EF4-FFF2-40B4-BE49-F238E27FC236}">
                <a16:creationId xmlns:a16="http://schemas.microsoft.com/office/drawing/2014/main" id="{04408767-609F-CF71-46A4-18A05D039137}"/>
              </a:ext>
            </a:extLst>
          </p:cNvPr>
          <p:cNvSpPr/>
          <p:nvPr/>
        </p:nvSpPr>
        <p:spPr>
          <a:xfrm>
            <a:off x="3960000" y="17964000"/>
            <a:ext cx="5040000" cy="1080000"/>
          </a:xfrm>
          <a:prstGeom prst="roundRect">
            <a:avLst/>
          </a:prstGeom>
          <a:solidFill>
            <a:srgbClr val="00B8C8"/>
          </a:solidFill>
          <a:ln>
            <a:solidFill>
              <a:srgbClr val="00B8C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solidFill>
                  <a:srgbClr val="0C2340"/>
                </a:solidFill>
              </a:rPr>
              <a:t>Define</a:t>
            </a:r>
            <a:r>
              <a:rPr lang="de-DE" sz="2300">
                <a:solidFill>
                  <a:srgbClr val="0C2340"/>
                </a:solidFill>
              </a:rPr>
              <a:t> a </a:t>
            </a:r>
            <a:r>
              <a:rPr lang="de-DE" sz="2300" err="1">
                <a:solidFill>
                  <a:srgbClr val="0C2340"/>
                </a:solidFill>
              </a:rPr>
              <a:t>Gaussian</a:t>
            </a:r>
            <a:r>
              <a:rPr lang="de-DE" sz="2300">
                <a:solidFill>
                  <a:srgbClr val="0C2340"/>
                </a:solidFill>
              </a:rPr>
              <a:t> </a:t>
            </a:r>
            <a:r>
              <a:rPr lang="de-DE" sz="2300" err="1">
                <a:solidFill>
                  <a:srgbClr val="0C2340"/>
                </a:solidFill>
              </a:rPr>
              <a:t>process</a:t>
            </a:r>
            <a:r>
              <a:rPr lang="de-DE" sz="2300">
                <a:solidFill>
                  <a:srgbClr val="0C2340"/>
                </a:solidFill>
              </a:rPr>
              <a:t> </a:t>
            </a:r>
            <a:r>
              <a:rPr lang="de-DE" sz="2300" err="1">
                <a:solidFill>
                  <a:srgbClr val="0C2340"/>
                </a:solidFill>
              </a:rPr>
              <a:t>as</a:t>
            </a:r>
            <a:r>
              <a:rPr lang="de-DE" sz="2300">
                <a:solidFill>
                  <a:srgbClr val="0C2340"/>
                </a:solidFill>
              </a:rPr>
              <a:t> a </a:t>
            </a:r>
            <a:r>
              <a:rPr lang="de-DE" sz="2300" err="1">
                <a:solidFill>
                  <a:srgbClr val="0C2340"/>
                </a:solidFill>
              </a:rPr>
              <a:t>prior</a:t>
            </a:r>
            <a:r>
              <a:rPr lang="de-DE" sz="2300">
                <a:solidFill>
                  <a:srgbClr val="0C2340"/>
                </a:solidFill>
              </a:rPr>
              <a:t> </a:t>
            </a:r>
            <a:r>
              <a:rPr lang="de-DE" sz="2300" err="1">
                <a:solidFill>
                  <a:srgbClr val="0C2340"/>
                </a:solidFill>
              </a:rPr>
              <a:t>distribution</a:t>
            </a:r>
            <a:r>
              <a:rPr lang="de-DE" sz="2300">
                <a:solidFill>
                  <a:srgbClr val="0C2340"/>
                </a:solidFill>
              </a:rPr>
              <a:t> </a:t>
            </a:r>
            <a:r>
              <a:rPr lang="de-DE" sz="2300" err="1">
                <a:solidFill>
                  <a:srgbClr val="0C2340"/>
                </a:solidFill>
              </a:rPr>
              <a:t>for</a:t>
            </a:r>
            <a:r>
              <a:rPr lang="de-DE" sz="2300">
                <a:solidFill>
                  <a:srgbClr val="0C2340"/>
                </a:solidFill>
              </a:rPr>
              <a:t> </a:t>
            </a:r>
            <a:r>
              <a:rPr lang="de-DE" sz="2300" err="1">
                <a:solidFill>
                  <a:srgbClr val="0C2340"/>
                </a:solidFill>
              </a:rPr>
              <a:t>the</a:t>
            </a:r>
            <a:r>
              <a:rPr lang="de-DE" sz="2300">
                <a:solidFill>
                  <a:srgbClr val="0C2340"/>
                </a:solidFill>
              </a:rPr>
              <a:t> </a:t>
            </a:r>
            <a:r>
              <a:rPr lang="de-DE" sz="2300" err="1">
                <a:solidFill>
                  <a:srgbClr val="0C2340"/>
                </a:solidFill>
              </a:rPr>
              <a:t>objective</a:t>
            </a:r>
            <a:r>
              <a:rPr lang="de-DE" sz="2300">
                <a:solidFill>
                  <a:srgbClr val="0C2340"/>
                </a:solidFill>
              </a:rPr>
              <a:t> </a:t>
            </a:r>
            <a:r>
              <a:rPr lang="de-DE" sz="2300" err="1">
                <a:solidFill>
                  <a:srgbClr val="0C2340"/>
                </a:solidFill>
              </a:rPr>
              <a:t>function</a:t>
            </a:r>
            <a:endParaRPr lang="de-DE" sz="2300">
              <a:solidFill>
                <a:srgbClr val="0C2340"/>
              </a:solidFill>
            </a:endParaRPr>
          </a:p>
          <a:p>
            <a:pPr algn="ctr"/>
            <a:r>
              <a:rPr lang="de-DE" sz="2300">
                <a:solidFill>
                  <a:srgbClr val="0C2340"/>
                </a:solidFill>
              </a:rPr>
              <a:t>= Surrogate </a:t>
            </a:r>
            <a:r>
              <a:rPr lang="de-DE" sz="2300" err="1">
                <a:solidFill>
                  <a:srgbClr val="0C2340"/>
                </a:solidFill>
              </a:rPr>
              <a:t>model</a:t>
            </a:r>
            <a:endParaRPr lang="de-DE" sz="2300">
              <a:solidFill>
                <a:srgbClr val="0C2340"/>
              </a:solidFill>
            </a:endParaRPr>
          </a:p>
        </p:txBody>
      </p:sp>
      <p:sp>
        <p:nvSpPr>
          <p:cNvPr id="101" name="Abgerundetes Rechteck 60">
            <a:extLst>
              <a:ext uri="{FF2B5EF4-FFF2-40B4-BE49-F238E27FC236}">
                <a16:creationId xmlns:a16="http://schemas.microsoft.com/office/drawing/2014/main" id="{797FF139-3CE1-7182-3047-A09DE045728F}"/>
              </a:ext>
            </a:extLst>
          </p:cNvPr>
          <p:cNvSpPr/>
          <p:nvPr/>
        </p:nvSpPr>
        <p:spPr>
          <a:xfrm>
            <a:off x="4140000" y="19314000"/>
            <a:ext cx="4680000" cy="720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t>Define</a:t>
            </a:r>
            <a:r>
              <a:rPr lang="de-DE" sz="2300"/>
              <a:t> </a:t>
            </a:r>
            <a:r>
              <a:rPr lang="de-DE" sz="2300" err="1"/>
              <a:t>new</a:t>
            </a:r>
            <a:r>
              <a:rPr lang="de-DE" sz="2300"/>
              <a:t> </a:t>
            </a:r>
            <a:r>
              <a:rPr lang="de-DE" sz="2300" err="1"/>
              <a:t>candidate</a:t>
            </a:r>
            <a:r>
              <a:rPr lang="de-DE" sz="2300"/>
              <a:t> </a:t>
            </a:r>
            <a:r>
              <a:rPr lang="de-DE" sz="2300" err="1"/>
              <a:t>points</a:t>
            </a:r>
            <a:r>
              <a:rPr lang="de-DE" sz="2300"/>
              <a:t> </a:t>
            </a:r>
            <a:r>
              <a:rPr lang="de-DE" sz="2300" err="1"/>
              <a:t>by</a:t>
            </a:r>
            <a:r>
              <a:rPr lang="de-DE" sz="2300"/>
              <a:t> </a:t>
            </a:r>
            <a:r>
              <a:rPr lang="de-DE" sz="2300" err="1"/>
              <a:t>maximizing</a:t>
            </a:r>
            <a:r>
              <a:rPr lang="de-DE" sz="2300"/>
              <a:t> </a:t>
            </a:r>
            <a:r>
              <a:rPr lang="de-DE" sz="2300" err="1"/>
              <a:t>the</a:t>
            </a:r>
            <a:r>
              <a:rPr lang="de-DE" sz="2300"/>
              <a:t> </a:t>
            </a:r>
            <a:r>
              <a:rPr lang="de-DE" sz="2300" err="1"/>
              <a:t>aquisition</a:t>
            </a:r>
            <a:r>
              <a:rPr lang="de-DE" sz="2300"/>
              <a:t> </a:t>
            </a:r>
            <a:r>
              <a:rPr lang="de-DE" sz="2300" err="1"/>
              <a:t>function</a:t>
            </a:r>
            <a:endParaRPr lang="de-DE" sz="2300"/>
          </a:p>
        </p:txBody>
      </p:sp>
      <p:sp>
        <p:nvSpPr>
          <p:cNvPr id="102" name="Abgerundetes Rechteck 61">
            <a:extLst>
              <a:ext uri="{FF2B5EF4-FFF2-40B4-BE49-F238E27FC236}">
                <a16:creationId xmlns:a16="http://schemas.microsoft.com/office/drawing/2014/main" id="{81065B62-8C93-EF91-3786-E120793535A4}"/>
              </a:ext>
            </a:extLst>
          </p:cNvPr>
          <p:cNvSpPr/>
          <p:nvPr/>
        </p:nvSpPr>
        <p:spPr>
          <a:xfrm>
            <a:off x="4140000" y="20304000"/>
            <a:ext cx="4680000" cy="720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t>Evaluate</a:t>
            </a:r>
            <a:r>
              <a:rPr lang="de-DE" sz="2300"/>
              <a:t> </a:t>
            </a:r>
            <a:r>
              <a:rPr lang="de-DE" sz="2300" err="1"/>
              <a:t>the</a:t>
            </a:r>
            <a:r>
              <a:rPr lang="de-DE" sz="2300"/>
              <a:t> </a:t>
            </a:r>
            <a:r>
              <a:rPr lang="de-DE" sz="2300" err="1"/>
              <a:t>objective</a:t>
            </a:r>
            <a:r>
              <a:rPr lang="de-DE" sz="2300"/>
              <a:t> </a:t>
            </a:r>
            <a:r>
              <a:rPr lang="de-DE" sz="2300" err="1"/>
              <a:t>function</a:t>
            </a:r>
            <a:r>
              <a:rPr lang="de-DE" sz="2300"/>
              <a:t> with </a:t>
            </a:r>
            <a:r>
              <a:rPr lang="de-DE" sz="2300" err="1"/>
              <a:t>the</a:t>
            </a:r>
            <a:r>
              <a:rPr lang="de-DE" sz="2300"/>
              <a:t> </a:t>
            </a:r>
            <a:r>
              <a:rPr lang="de-DE" sz="2300" err="1"/>
              <a:t>new</a:t>
            </a:r>
            <a:r>
              <a:rPr lang="de-DE" sz="2300"/>
              <a:t> </a:t>
            </a:r>
            <a:r>
              <a:rPr lang="de-DE" sz="2300" err="1"/>
              <a:t>candidate</a:t>
            </a:r>
            <a:r>
              <a:rPr lang="de-DE" sz="2300"/>
              <a:t> </a:t>
            </a:r>
            <a:r>
              <a:rPr lang="de-DE" sz="2300" err="1"/>
              <a:t>point</a:t>
            </a:r>
            <a:endParaRPr lang="de-DE" sz="2300"/>
          </a:p>
        </p:txBody>
      </p:sp>
      <p:sp>
        <p:nvSpPr>
          <p:cNvPr id="103" name="Abgerundetes Rechteck 62">
            <a:extLst>
              <a:ext uri="{FF2B5EF4-FFF2-40B4-BE49-F238E27FC236}">
                <a16:creationId xmlns:a16="http://schemas.microsoft.com/office/drawing/2014/main" id="{E7A0B5BF-0395-17F7-964F-930270E642F2}"/>
              </a:ext>
            </a:extLst>
          </p:cNvPr>
          <p:cNvSpPr/>
          <p:nvPr/>
        </p:nvSpPr>
        <p:spPr>
          <a:xfrm>
            <a:off x="4680000" y="21294000"/>
            <a:ext cx="3600000" cy="432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a:t>Update </a:t>
            </a:r>
            <a:r>
              <a:rPr lang="de-DE" sz="2300" err="1"/>
              <a:t>covariance</a:t>
            </a:r>
            <a:r>
              <a:rPr lang="de-DE" sz="2300"/>
              <a:t> </a:t>
            </a:r>
            <a:r>
              <a:rPr lang="de-DE" sz="2300" err="1"/>
              <a:t>matrix</a:t>
            </a:r>
            <a:r>
              <a:rPr lang="de-DE" sz="2300"/>
              <a:t> </a:t>
            </a:r>
          </a:p>
        </p:txBody>
      </p:sp>
      <p:sp>
        <p:nvSpPr>
          <p:cNvPr id="104" name="Abgerundetes Rechteck 63">
            <a:extLst>
              <a:ext uri="{FF2B5EF4-FFF2-40B4-BE49-F238E27FC236}">
                <a16:creationId xmlns:a16="http://schemas.microsoft.com/office/drawing/2014/main" id="{C316D980-BC89-80C2-F82C-C8A9F92B84B3}"/>
              </a:ext>
            </a:extLst>
          </p:cNvPr>
          <p:cNvSpPr/>
          <p:nvPr/>
        </p:nvSpPr>
        <p:spPr>
          <a:xfrm>
            <a:off x="5580000" y="22176000"/>
            <a:ext cx="1800000" cy="432000"/>
          </a:xfrm>
          <a:prstGeom prst="roundRect">
            <a:avLst/>
          </a:prstGeom>
          <a:solidFill>
            <a:srgbClr val="5C5C5C"/>
          </a:solidFill>
          <a:ln>
            <a:solidFill>
              <a:srgbClr val="5C5C5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a:t>END</a:t>
            </a:r>
          </a:p>
        </p:txBody>
      </p:sp>
      <p:sp>
        <p:nvSpPr>
          <p:cNvPr id="105" name="Abgerundetes Rechteck 64">
            <a:extLst>
              <a:ext uri="{FF2B5EF4-FFF2-40B4-BE49-F238E27FC236}">
                <a16:creationId xmlns:a16="http://schemas.microsoft.com/office/drawing/2014/main" id="{FCD05EC4-38EC-4C58-2A10-4237D9275FD9}"/>
              </a:ext>
            </a:extLst>
          </p:cNvPr>
          <p:cNvSpPr/>
          <p:nvPr/>
        </p:nvSpPr>
        <p:spPr>
          <a:xfrm>
            <a:off x="360000" y="18592551"/>
            <a:ext cx="3023829" cy="2160000"/>
          </a:xfrm>
          <a:prstGeom prst="roundRect">
            <a:avLst/>
          </a:prstGeom>
          <a:solidFill>
            <a:srgbClr val="00B8C8"/>
          </a:solidFill>
          <a:ln>
            <a:solidFill>
              <a:srgbClr val="00B8C8"/>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300" err="1">
                <a:solidFill>
                  <a:srgbClr val="0C2340"/>
                </a:solidFill>
              </a:rPr>
              <a:t>Define</a:t>
            </a:r>
            <a:r>
              <a:rPr lang="de-DE" sz="2300">
                <a:solidFill>
                  <a:srgbClr val="0C2340"/>
                </a:solidFill>
              </a:rPr>
              <a:t> an </a:t>
            </a:r>
            <a:r>
              <a:rPr lang="de-DE" sz="2300" err="1">
                <a:solidFill>
                  <a:srgbClr val="0C2340"/>
                </a:solidFill>
              </a:rPr>
              <a:t>aquisition</a:t>
            </a:r>
            <a:r>
              <a:rPr lang="de-DE" sz="2300">
                <a:solidFill>
                  <a:srgbClr val="0C2340"/>
                </a:solidFill>
              </a:rPr>
              <a:t> </a:t>
            </a:r>
            <a:r>
              <a:rPr lang="de-DE" sz="2300" err="1">
                <a:solidFill>
                  <a:srgbClr val="0C2340"/>
                </a:solidFill>
              </a:rPr>
              <a:t>function</a:t>
            </a:r>
            <a:r>
              <a:rPr lang="de-DE" sz="2300">
                <a:solidFill>
                  <a:srgbClr val="0C2340"/>
                </a:solidFill>
              </a:rPr>
              <a:t> that </a:t>
            </a:r>
            <a:r>
              <a:rPr lang="de-DE" sz="2300" err="1">
                <a:solidFill>
                  <a:srgbClr val="0C2340"/>
                </a:solidFill>
              </a:rPr>
              <a:t>determines</a:t>
            </a:r>
            <a:r>
              <a:rPr lang="de-DE" sz="2300">
                <a:solidFill>
                  <a:srgbClr val="0C2340"/>
                </a:solidFill>
              </a:rPr>
              <a:t> </a:t>
            </a:r>
            <a:r>
              <a:rPr lang="de-DE" sz="2300" err="1">
                <a:solidFill>
                  <a:srgbClr val="0C2340"/>
                </a:solidFill>
              </a:rPr>
              <a:t>new</a:t>
            </a:r>
            <a:r>
              <a:rPr lang="de-DE" sz="2300">
                <a:solidFill>
                  <a:srgbClr val="0C2340"/>
                </a:solidFill>
              </a:rPr>
              <a:t> sample </a:t>
            </a:r>
            <a:r>
              <a:rPr lang="de-DE" sz="2300" err="1">
                <a:solidFill>
                  <a:srgbClr val="0C2340"/>
                </a:solidFill>
              </a:rPr>
              <a:t>locations</a:t>
            </a:r>
            <a:r>
              <a:rPr lang="de-DE" sz="2300">
                <a:solidFill>
                  <a:srgbClr val="0C2340"/>
                </a:solidFill>
              </a:rPr>
              <a:t> </a:t>
            </a:r>
            <a:r>
              <a:rPr lang="de-DE" sz="2300" err="1">
                <a:solidFill>
                  <a:srgbClr val="0C2340"/>
                </a:solidFill>
              </a:rPr>
              <a:t>given</a:t>
            </a:r>
            <a:r>
              <a:rPr lang="de-DE" sz="2300">
                <a:solidFill>
                  <a:srgbClr val="0C2340"/>
                </a:solidFill>
              </a:rPr>
              <a:t> </a:t>
            </a:r>
            <a:r>
              <a:rPr lang="de-DE" sz="2300" err="1">
                <a:solidFill>
                  <a:srgbClr val="0C2340"/>
                </a:solidFill>
              </a:rPr>
              <a:t>the</a:t>
            </a:r>
            <a:r>
              <a:rPr lang="de-DE" sz="2300">
                <a:solidFill>
                  <a:srgbClr val="0C2340"/>
                </a:solidFill>
              </a:rPr>
              <a:t> </a:t>
            </a:r>
            <a:r>
              <a:rPr lang="de-DE" sz="2300" err="1">
                <a:solidFill>
                  <a:srgbClr val="0C2340"/>
                </a:solidFill>
              </a:rPr>
              <a:t>posterior</a:t>
            </a:r>
            <a:r>
              <a:rPr lang="de-DE" sz="2300">
                <a:solidFill>
                  <a:srgbClr val="0C2340"/>
                </a:solidFill>
              </a:rPr>
              <a:t> </a:t>
            </a:r>
            <a:r>
              <a:rPr lang="de-DE" sz="2300" err="1">
                <a:solidFill>
                  <a:srgbClr val="0C2340"/>
                </a:solidFill>
              </a:rPr>
              <a:t>distribution</a:t>
            </a:r>
            <a:endParaRPr lang="de-DE" sz="2300">
              <a:solidFill>
                <a:srgbClr val="0C2340"/>
              </a:solidFill>
            </a:endParaRPr>
          </a:p>
        </p:txBody>
      </p:sp>
      <p:cxnSp>
        <p:nvCxnSpPr>
          <p:cNvPr id="106" name="Gewinkelte Verbindung 68">
            <a:extLst>
              <a:ext uri="{FF2B5EF4-FFF2-40B4-BE49-F238E27FC236}">
                <a16:creationId xmlns:a16="http://schemas.microsoft.com/office/drawing/2014/main" id="{B3E78043-D9B0-BBEA-695E-4A6F637372E2}"/>
              </a:ext>
            </a:extLst>
          </p:cNvPr>
          <p:cNvCxnSpPr>
            <a:cxnSpLocks/>
            <a:stCxn id="103" idx="3"/>
            <a:endCxn id="100" idx="3"/>
          </p:cNvCxnSpPr>
          <p:nvPr/>
        </p:nvCxnSpPr>
        <p:spPr>
          <a:xfrm flipV="1">
            <a:off x="8280000" y="18504000"/>
            <a:ext cx="720000" cy="3006000"/>
          </a:xfrm>
          <a:prstGeom prst="bentConnector3">
            <a:avLst>
              <a:gd name="adj1" fmla="val 174083"/>
            </a:avLst>
          </a:prstGeom>
          <a:ln w="44450">
            <a:solidFill>
              <a:srgbClr val="5C5C5C"/>
            </a:solidFill>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108" name="Tabelle 107">
            <a:extLst>
              <a:ext uri="{FF2B5EF4-FFF2-40B4-BE49-F238E27FC236}">
                <a16:creationId xmlns:a16="http://schemas.microsoft.com/office/drawing/2014/main" id="{0C1A2E49-6E7A-64E2-D4B7-A05037959AC5}"/>
              </a:ext>
            </a:extLst>
          </p:cNvPr>
          <p:cNvGraphicFramePr>
            <a:graphicFrameLocks noGrp="1"/>
          </p:cNvGraphicFramePr>
          <p:nvPr>
            <p:extLst>
              <p:ext uri="{D42A27DB-BD31-4B8C-83A1-F6EECF244321}">
                <p14:modId xmlns:p14="http://schemas.microsoft.com/office/powerpoint/2010/main" val="218729207"/>
              </p:ext>
            </p:extLst>
          </p:nvPr>
        </p:nvGraphicFramePr>
        <p:xfrm>
          <a:off x="10260000" y="8280000"/>
          <a:ext cx="4680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73070516"/>
                    </a:ext>
                  </a:extLst>
                </a:gridCol>
                <a:gridCol w="1080000">
                  <a:extLst>
                    <a:ext uri="{9D8B030D-6E8A-4147-A177-3AD203B41FA5}">
                      <a16:colId xmlns:a16="http://schemas.microsoft.com/office/drawing/2014/main" val="4044665608"/>
                    </a:ext>
                  </a:extLst>
                </a:gridCol>
                <a:gridCol w="1080000">
                  <a:extLst>
                    <a:ext uri="{9D8B030D-6E8A-4147-A177-3AD203B41FA5}">
                      <a16:colId xmlns:a16="http://schemas.microsoft.com/office/drawing/2014/main" val="3402796374"/>
                    </a:ext>
                  </a:extLst>
                </a:gridCol>
                <a:gridCol w="1440000">
                  <a:extLst>
                    <a:ext uri="{9D8B030D-6E8A-4147-A177-3AD203B41FA5}">
                      <a16:colId xmlns:a16="http://schemas.microsoft.com/office/drawing/2014/main" val="3032355764"/>
                    </a:ext>
                  </a:extLst>
                </a:gridCol>
              </a:tblGrid>
              <a:tr h="356355">
                <a:tc>
                  <a:txBody>
                    <a:bodyPr/>
                    <a:lstStyle/>
                    <a:p>
                      <a:pPr algn="ctr"/>
                      <a:r>
                        <a:rPr lang="el-GR" sz="2000">
                          <a:solidFill>
                            <a:schemeClr val="bg1"/>
                          </a:solidFill>
                        </a:rPr>
                        <a:t>ω1</a:t>
                      </a:r>
                      <a:r>
                        <a:rPr lang="de-DE" sz="2000">
                          <a:solidFill>
                            <a:schemeClr val="bg1"/>
                          </a:solidFill>
                        </a:rPr>
                        <a:t> [Hz]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r>
                        <a:rPr lang="el-GR" sz="2000">
                          <a:solidFill>
                            <a:schemeClr val="bg1"/>
                          </a:solidFill>
                        </a:rPr>
                        <a:t>ω2</a:t>
                      </a:r>
                      <a:r>
                        <a:rPr lang="de-DE" sz="2000">
                          <a:solidFill>
                            <a:schemeClr val="bg1"/>
                          </a:solidFill>
                        </a:rPr>
                        <a:t> [Hz]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el-GR" sz="2000">
                          <a:solidFill>
                            <a:schemeClr val="bg1"/>
                          </a:solidFill>
                        </a:rPr>
                        <a:t>ω3</a:t>
                      </a:r>
                      <a:r>
                        <a:rPr lang="de-DE" sz="2000">
                          <a:solidFill>
                            <a:schemeClr val="bg1"/>
                          </a:solidFill>
                        </a:rPr>
                        <a:t> [Hz]</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err="1">
                          <a:solidFill>
                            <a:schemeClr val="bg1"/>
                          </a:solidFill>
                        </a:rPr>
                        <a:t>Weight</a:t>
                      </a:r>
                      <a:r>
                        <a:rPr lang="de-DE" sz="2000">
                          <a:solidFill>
                            <a:schemeClr val="bg1"/>
                          </a:solidFill>
                        </a:rPr>
                        <a:t> [kg]</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863900389"/>
                  </a:ext>
                </a:extLst>
              </a:tr>
              <a:tr h="360000">
                <a:tc>
                  <a:txBody>
                    <a:bodyPr/>
                    <a:lstStyle/>
                    <a:p>
                      <a:pPr algn="ctr"/>
                      <a:r>
                        <a:rPr lang="de-DE" sz="2000">
                          <a:solidFill>
                            <a:srgbClr val="0C2340"/>
                          </a:solidFill>
                        </a:rPr>
                        <a:t>12.373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33.434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51.724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344.506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144394"/>
                  </a:ext>
                </a:extLst>
              </a:tr>
            </a:tbl>
          </a:graphicData>
        </a:graphic>
      </p:graphicFrame>
      <p:pic>
        <p:nvPicPr>
          <p:cNvPr id="25" name="Grafik 24" descr="Ein Bild, das Reihe, Entwurf, Rechteck, Design enthält.&#10;&#10;Automatisch generierte Beschreibung">
            <a:extLst>
              <a:ext uri="{FF2B5EF4-FFF2-40B4-BE49-F238E27FC236}">
                <a16:creationId xmlns:a16="http://schemas.microsoft.com/office/drawing/2014/main" id="{2516A410-23EF-AC62-24E4-07C2AD450CE5}"/>
              </a:ext>
            </a:extLst>
          </p:cNvPr>
          <p:cNvPicPr>
            <a:picLocks noChangeAspect="1"/>
          </p:cNvPicPr>
          <p:nvPr/>
        </p:nvPicPr>
        <p:blipFill>
          <a:blip r:embed="rId3"/>
          <a:srcRect t="22870" b="17869"/>
          <a:stretch/>
        </p:blipFill>
        <p:spPr>
          <a:xfrm>
            <a:off x="10259999" y="7200000"/>
            <a:ext cx="4680000" cy="1011553"/>
          </a:xfrm>
          <a:prstGeom prst="rect">
            <a:avLst/>
          </a:prstGeom>
        </p:spPr>
      </p:pic>
      <p:sp>
        <p:nvSpPr>
          <p:cNvPr id="26" name="Abgerundetes Rechteck 85">
            <a:extLst>
              <a:ext uri="{FF2B5EF4-FFF2-40B4-BE49-F238E27FC236}">
                <a16:creationId xmlns:a16="http://schemas.microsoft.com/office/drawing/2014/main" id="{E7015E5A-BAEE-3F98-115C-5A0866846FFD}"/>
              </a:ext>
            </a:extLst>
          </p:cNvPr>
          <p:cNvSpPr/>
          <p:nvPr/>
        </p:nvSpPr>
        <p:spPr>
          <a:xfrm>
            <a:off x="10080000" y="11970000"/>
            <a:ext cx="9360000" cy="4680000"/>
          </a:xfrm>
          <a:prstGeom prst="roundRect">
            <a:avLst>
              <a:gd name="adj" fmla="val 6302"/>
            </a:avLst>
          </a:prstGeom>
          <a:noFill/>
          <a:ln w="44450">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p:txBody>
      </p:sp>
      <p:sp>
        <p:nvSpPr>
          <p:cNvPr id="32" name="Abgerundetes Rechteck 85">
            <a:extLst>
              <a:ext uri="{FF2B5EF4-FFF2-40B4-BE49-F238E27FC236}">
                <a16:creationId xmlns:a16="http://schemas.microsoft.com/office/drawing/2014/main" id="{04F621AC-1372-8FF5-54FB-C7220B4357F5}"/>
              </a:ext>
            </a:extLst>
          </p:cNvPr>
          <p:cNvSpPr/>
          <p:nvPr/>
        </p:nvSpPr>
        <p:spPr>
          <a:xfrm>
            <a:off x="10080000" y="16830000"/>
            <a:ext cx="9360000" cy="4680000"/>
          </a:xfrm>
          <a:prstGeom prst="roundRect">
            <a:avLst>
              <a:gd name="adj" fmla="val 6302"/>
            </a:avLst>
          </a:prstGeom>
          <a:noFill/>
          <a:ln w="44450">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p:txBody>
      </p:sp>
      <p:sp>
        <p:nvSpPr>
          <p:cNvPr id="35" name="Abgerundetes Rechteck 85">
            <a:extLst>
              <a:ext uri="{FF2B5EF4-FFF2-40B4-BE49-F238E27FC236}">
                <a16:creationId xmlns:a16="http://schemas.microsoft.com/office/drawing/2014/main" id="{1A109D13-849E-6CD6-7DD8-27D38EABF47B}"/>
              </a:ext>
            </a:extLst>
          </p:cNvPr>
          <p:cNvSpPr/>
          <p:nvPr/>
        </p:nvSpPr>
        <p:spPr>
          <a:xfrm>
            <a:off x="10080000" y="21690000"/>
            <a:ext cx="9360000" cy="4806000"/>
          </a:xfrm>
          <a:prstGeom prst="roundRect">
            <a:avLst>
              <a:gd name="adj" fmla="val 6302"/>
            </a:avLst>
          </a:prstGeom>
          <a:noFill/>
          <a:ln w="44450">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p:txBody>
      </p:sp>
      <p:cxnSp>
        <p:nvCxnSpPr>
          <p:cNvPr id="4" name="Gerade Verbindung mit Pfeil 3">
            <a:extLst>
              <a:ext uri="{FF2B5EF4-FFF2-40B4-BE49-F238E27FC236}">
                <a16:creationId xmlns:a16="http://schemas.microsoft.com/office/drawing/2014/main" id="{46CAD881-0B1B-E3F5-48E0-292A5B8B4C18}"/>
              </a:ext>
            </a:extLst>
          </p:cNvPr>
          <p:cNvCxnSpPr/>
          <p:nvPr/>
        </p:nvCxnSpPr>
        <p:spPr>
          <a:xfrm>
            <a:off x="6480000" y="16992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F694302-74CC-1B4C-A7F0-FD17BA2AD5BF}"/>
              </a:ext>
            </a:extLst>
          </p:cNvPr>
          <p:cNvCxnSpPr/>
          <p:nvPr/>
        </p:nvCxnSpPr>
        <p:spPr>
          <a:xfrm>
            <a:off x="6480000" y="17694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765F8A45-A019-091A-E36F-6F28627A6F14}"/>
              </a:ext>
            </a:extLst>
          </p:cNvPr>
          <p:cNvCxnSpPr/>
          <p:nvPr/>
        </p:nvCxnSpPr>
        <p:spPr>
          <a:xfrm>
            <a:off x="6480000" y="19044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3FD9B38E-E8BF-4449-8D8F-681A55ADCF5F}"/>
              </a:ext>
            </a:extLst>
          </p:cNvPr>
          <p:cNvCxnSpPr/>
          <p:nvPr/>
        </p:nvCxnSpPr>
        <p:spPr>
          <a:xfrm>
            <a:off x="6480000" y="20034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4D6E59F3-9C68-C7C4-627A-8AD3F1972275}"/>
              </a:ext>
            </a:extLst>
          </p:cNvPr>
          <p:cNvCxnSpPr/>
          <p:nvPr/>
        </p:nvCxnSpPr>
        <p:spPr>
          <a:xfrm>
            <a:off x="6480000" y="21024000"/>
            <a:ext cx="0" cy="27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5453146-4451-29BA-45A8-6AD792A873DE}"/>
              </a:ext>
            </a:extLst>
          </p:cNvPr>
          <p:cNvCxnSpPr>
            <a:cxnSpLocks/>
          </p:cNvCxnSpPr>
          <p:nvPr/>
        </p:nvCxnSpPr>
        <p:spPr>
          <a:xfrm>
            <a:off x="6480000" y="21726000"/>
            <a:ext cx="0" cy="450000"/>
          </a:xfrm>
          <a:prstGeom prst="straightConnector1">
            <a:avLst/>
          </a:prstGeom>
          <a:ln w="28575">
            <a:solidFill>
              <a:srgbClr val="5C5C5C"/>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500744C8-5469-3905-DEEC-71DADA28932D}"/>
              </a:ext>
            </a:extLst>
          </p:cNvPr>
          <p:cNvCxnSpPr>
            <a:cxnSpLocks/>
            <a:stCxn id="101" idx="1"/>
            <a:endCxn id="105" idx="3"/>
          </p:cNvCxnSpPr>
          <p:nvPr/>
        </p:nvCxnSpPr>
        <p:spPr>
          <a:xfrm flipH="1" flipV="1">
            <a:off x="3383829" y="19672551"/>
            <a:ext cx="756171" cy="1449"/>
          </a:xfrm>
          <a:prstGeom prst="straightConnector1">
            <a:avLst/>
          </a:prstGeom>
          <a:ln w="28575">
            <a:solidFill>
              <a:srgbClr val="5C5C5C"/>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Abgerundetes Rechteck 75">
            <a:extLst>
              <a:ext uri="{FF2B5EF4-FFF2-40B4-BE49-F238E27FC236}">
                <a16:creationId xmlns:a16="http://schemas.microsoft.com/office/drawing/2014/main" id="{7FD31D54-9A0B-09CB-F9DF-BF790DAD5413}"/>
              </a:ext>
            </a:extLst>
          </p:cNvPr>
          <p:cNvSpPr/>
          <p:nvPr/>
        </p:nvSpPr>
        <p:spPr>
          <a:xfrm>
            <a:off x="8180912" y="26760135"/>
            <a:ext cx="3600000" cy="630000"/>
          </a:xfrm>
          <a:prstGeom prst="roundRect">
            <a:avLst/>
          </a:prstGeom>
          <a:solidFill>
            <a:srgbClr val="0C2340"/>
          </a:solidFill>
          <a:ln>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err="1">
                <a:solidFill>
                  <a:schemeClr val="bg1"/>
                </a:solidFill>
              </a:rPr>
              <a:t>Conclusion</a:t>
            </a:r>
            <a:endParaRPr lang="de-DE" sz="4000" b="1">
              <a:solidFill>
                <a:schemeClr val="bg1"/>
              </a:solidFill>
            </a:endParaRPr>
          </a:p>
        </p:txBody>
      </p:sp>
      <p:sp>
        <p:nvSpPr>
          <p:cNvPr id="2" name="Textfeld 1">
            <a:extLst>
              <a:ext uri="{FF2B5EF4-FFF2-40B4-BE49-F238E27FC236}">
                <a16:creationId xmlns:a16="http://schemas.microsoft.com/office/drawing/2014/main" id="{7939A590-5767-DCF5-5F5C-533454C9B0F3}"/>
              </a:ext>
            </a:extLst>
          </p:cNvPr>
          <p:cNvSpPr txBox="1"/>
          <p:nvPr/>
        </p:nvSpPr>
        <p:spPr>
          <a:xfrm rot="16200000">
            <a:off x="8280000" y="19869945"/>
            <a:ext cx="2160000" cy="400110"/>
          </a:xfrm>
          <a:prstGeom prst="rect">
            <a:avLst/>
          </a:prstGeom>
          <a:noFill/>
        </p:spPr>
        <p:txBody>
          <a:bodyPr wrap="square" rtlCol="0">
            <a:spAutoFit/>
          </a:bodyPr>
          <a:lstStyle/>
          <a:p>
            <a:r>
              <a:rPr lang="de-DE" sz="2000"/>
              <a:t>i ≤ max. </a:t>
            </a:r>
            <a:r>
              <a:rPr lang="de-DE" sz="2000" err="1"/>
              <a:t>iterations</a:t>
            </a:r>
            <a:endParaRPr lang="de-DE" sz="2000"/>
          </a:p>
        </p:txBody>
      </p:sp>
      <p:cxnSp>
        <p:nvCxnSpPr>
          <p:cNvPr id="21" name="Gerader Verbinder 20">
            <a:extLst>
              <a:ext uri="{FF2B5EF4-FFF2-40B4-BE49-F238E27FC236}">
                <a16:creationId xmlns:a16="http://schemas.microsoft.com/office/drawing/2014/main" id="{4A363CAB-C07D-3FF6-F0A7-0B0A01516A35}"/>
              </a:ext>
            </a:extLst>
          </p:cNvPr>
          <p:cNvCxnSpPr>
            <a:cxnSpLocks/>
          </p:cNvCxnSpPr>
          <p:nvPr/>
        </p:nvCxnSpPr>
        <p:spPr>
          <a:xfrm>
            <a:off x="20216859" y="7200000"/>
            <a:ext cx="0" cy="1440000"/>
          </a:xfrm>
          <a:prstGeom prst="line">
            <a:avLst/>
          </a:prstGeom>
          <a:ln w="44450">
            <a:solidFill>
              <a:srgbClr val="0C234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C73D1BA1-6EC1-3FFA-D8B1-BCDAAE363289}"/>
              </a:ext>
            </a:extLst>
          </p:cNvPr>
          <p:cNvCxnSpPr>
            <a:cxnSpLocks/>
          </p:cNvCxnSpPr>
          <p:nvPr/>
        </p:nvCxnSpPr>
        <p:spPr>
          <a:xfrm>
            <a:off x="20250000" y="28620000"/>
            <a:ext cx="0" cy="1260000"/>
          </a:xfrm>
          <a:prstGeom prst="line">
            <a:avLst/>
          </a:prstGeom>
          <a:ln w="44450">
            <a:solidFill>
              <a:srgbClr val="0C2340"/>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666094A6-8FCB-9986-81B1-98FCF5C7D16E}"/>
              </a:ext>
            </a:extLst>
          </p:cNvPr>
          <p:cNvSpPr txBox="1"/>
          <p:nvPr/>
        </p:nvSpPr>
        <p:spPr>
          <a:xfrm>
            <a:off x="6480000" y="21727335"/>
            <a:ext cx="2160000" cy="400110"/>
          </a:xfrm>
          <a:prstGeom prst="rect">
            <a:avLst/>
          </a:prstGeom>
          <a:noFill/>
        </p:spPr>
        <p:txBody>
          <a:bodyPr wrap="square" rtlCol="0">
            <a:spAutoFit/>
          </a:bodyPr>
          <a:lstStyle/>
          <a:p>
            <a:r>
              <a:rPr lang="de-DE" sz="2000"/>
              <a:t>i &gt; max. </a:t>
            </a:r>
            <a:r>
              <a:rPr lang="de-DE" sz="2000" err="1"/>
              <a:t>iterations</a:t>
            </a:r>
            <a:endParaRPr lang="de-DE" sz="2000"/>
          </a:p>
        </p:txBody>
      </p:sp>
      <p:sp>
        <p:nvSpPr>
          <p:cNvPr id="49" name="Abgerundetes Rechteck 65">
            <a:extLst>
              <a:ext uri="{FF2B5EF4-FFF2-40B4-BE49-F238E27FC236}">
                <a16:creationId xmlns:a16="http://schemas.microsoft.com/office/drawing/2014/main" id="{CD02B5AD-B28E-C020-5C76-ED2D859C00CE}"/>
              </a:ext>
            </a:extLst>
          </p:cNvPr>
          <p:cNvSpPr/>
          <p:nvPr/>
        </p:nvSpPr>
        <p:spPr>
          <a:xfrm>
            <a:off x="431824" y="27585000"/>
            <a:ext cx="19098175" cy="3330000"/>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100">
                <a:solidFill>
                  <a:srgbClr val="0C2340"/>
                </a:solidFill>
              </a:rPr>
              <a:t>In this project, the application of Bayesian optimization to a truss structure was demonstrated in order to achieve a minimum structural weight while meeting the natural frequency constraints. In the 1D and 2D cases, the Bayesian optimizer was able to find the optimal solution within a few iterations, showing that this method is extremely effective for low-dimensional optimization problems. However, in the higher-dimensional cases (6D and 19D), the Bayesian optimizer required significantly more initial points to find a near-optimal solution, and the optimal solution reported in [1] was never achieved. The difficulties encountered in the 6D and 19D cases are consistent with the statement in [2] that extending the Bayesian optimization to high-dimensional problems remains a critical open challenge.</a:t>
            </a:r>
          </a:p>
        </p:txBody>
      </p:sp>
      <p:sp>
        <p:nvSpPr>
          <p:cNvPr id="50" name="Abgerundetes Rechteck 65">
            <a:extLst>
              <a:ext uri="{FF2B5EF4-FFF2-40B4-BE49-F238E27FC236}">
                <a16:creationId xmlns:a16="http://schemas.microsoft.com/office/drawing/2014/main" id="{FE5FCC48-757A-03E7-0054-2B889FA55AE9}"/>
              </a:ext>
            </a:extLst>
          </p:cNvPr>
          <p:cNvSpPr/>
          <p:nvPr/>
        </p:nvSpPr>
        <p:spPr>
          <a:xfrm>
            <a:off x="443566" y="29205000"/>
            <a:ext cx="12471434" cy="1025862"/>
          </a:xfrm>
          <a:prstGeom prst="rect">
            <a:avLst/>
          </a:prstGeom>
          <a:noFill/>
          <a:ln w="444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200">
                <a:solidFill>
                  <a:srgbClr val="0C2340"/>
                </a:solidFill>
              </a:rPr>
              <a:t>References:</a:t>
            </a:r>
          </a:p>
          <a:p>
            <a:pPr algn="just"/>
            <a:r>
              <a:rPr lang="en-US" sz="1000">
                <a:solidFill>
                  <a:srgbClr val="0C2340"/>
                </a:solidFill>
              </a:rPr>
              <a:t>[1] </a:t>
            </a:r>
            <a:r>
              <a:rPr lang="en-US" sz="1000" err="1">
                <a:solidFill>
                  <a:srgbClr val="0C2340"/>
                </a:solidFill>
              </a:rPr>
              <a:t>Kanarachos</a:t>
            </a:r>
            <a:r>
              <a:rPr lang="en-US" sz="1000">
                <a:solidFill>
                  <a:srgbClr val="0C2340"/>
                </a:solidFill>
              </a:rPr>
              <a:t>, S., Griffin, J., Fitzpatrick, M. E. (2017). Efficient truss optimization using the contrast-based fruit fly optimization algorithm. Computers and Structures, 182, 137-148</a:t>
            </a:r>
          </a:p>
          <a:p>
            <a:pPr algn="just"/>
            <a:r>
              <a:rPr lang="en-US" sz="1000">
                <a:solidFill>
                  <a:srgbClr val="0C2340"/>
                </a:solidFill>
              </a:rPr>
              <a:t>[2] Wang, X., Jin, Y., Schmitt, S., </a:t>
            </a:r>
            <a:r>
              <a:rPr lang="en-US" sz="1000" err="1">
                <a:solidFill>
                  <a:srgbClr val="0C2340"/>
                </a:solidFill>
              </a:rPr>
              <a:t>Olhofer</a:t>
            </a:r>
            <a:r>
              <a:rPr lang="en-US" sz="1000">
                <a:solidFill>
                  <a:srgbClr val="0C2340"/>
                </a:solidFill>
              </a:rPr>
              <a:t>, M. (2023). Recent Advances in Bayesian Optimization. ACM Computing Surveys, 55(13), 1-36. https://doi.org/10.1145/3582078</a:t>
            </a:r>
          </a:p>
          <a:p>
            <a:pPr algn="just"/>
            <a:r>
              <a:rPr lang="en-US" sz="1000">
                <a:solidFill>
                  <a:srgbClr val="0C2340"/>
                </a:solidFill>
              </a:rPr>
              <a:t>[3] Vink, R. (2019, August 25). Algorithm Breakdown: Bayesian Optimization. Ritchie Vink. https://www.ritchievink.com/blog/2019/08/25/algorithm-breakdown-bayesian-optimization/</a:t>
            </a:r>
          </a:p>
          <a:p>
            <a:pPr algn="just"/>
            <a:endParaRPr lang="en-US" sz="2200">
              <a:solidFill>
                <a:srgbClr val="0C2340"/>
              </a:solidFill>
            </a:endParaRPr>
          </a:p>
        </p:txBody>
      </p:sp>
      <p:pic>
        <p:nvPicPr>
          <p:cNvPr id="55" name="Grafik 54" descr="Ein Bild, das Reihe, Entwurf, Diagramm, Design enthält.&#10;&#10;Automatisch generierte Beschreibung">
            <a:extLst>
              <a:ext uri="{FF2B5EF4-FFF2-40B4-BE49-F238E27FC236}">
                <a16:creationId xmlns:a16="http://schemas.microsoft.com/office/drawing/2014/main" id="{3E6A3A52-F95D-14B9-F5D3-3200C68F7EE3}"/>
              </a:ext>
            </a:extLst>
          </p:cNvPr>
          <p:cNvPicPr>
            <a:picLocks noChangeAspect="1"/>
          </p:cNvPicPr>
          <p:nvPr/>
        </p:nvPicPr>
        <p:blipFill>
          <a:blip r:embed="rId4"/>
          <a:srcRect t="5380" b="8499"/>
          <a:stretch/>
        </p:blipFill>
        <p:spPr>
          <a:xfrm>
            <a:off x="10232526" y="21999526"/>
            <a:ext cx="5400000" cy="1718669"/>
          </a:xfrm>
          <a:prstGeom prst="rect">
            <a:avLst/>
          </a:prstGeom>
        </p:spPr>
      </p:pic>
      <p:graphicFrame>
        <p:nvGraphicFramePr>
          <p:cNvPr id="56" name="Tabelle 55">
            <a:extLst>
              <a:ext uri="{FF2B5EF4-FFF2-40B4-BE49-F238E27FC236}">
                <a16:creationId xmlns:a16="http://schemas.microsoft.com/office/drawing/2014/main" id="{0696B787-181A-CA47-65AA-22C5FC15F253}"/>
              </a:ext>
            </a:extLst>
          </p:cNvPr>
          <p:cNvGraphicFramePr>
            <a:graphicFrameLocks noGrp="1"/>
          </p:cNvGraphicFramePr>
          <p:nvPr>
            <p:extLst>
              <p:ext uri="{D42A27DB-BD31-4B8C-83A1-F6EECF244321}">
                <p14:modId xmlns:p14="http://schemas.microsoft.com/office/powerpoint/2010/main" val="174223921"/>
              </p:ext>
            </p:extLst>
          </p:nvPr>
        </p:nvGraphicFramePr>
        <p:xfrm>
          <a:off x="10395000" y="24027721"/>
          <a:ext cx="5040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73070516"/>
                    </a:ext>
                  </a:extLst>
                </a:gridCol>
                <a:gridCol w="1080000">
                  <a:extLst>
                    <a:ext uri="{9D8B030D-6E8A-4147-A177-3AD203B41FA5}">
                      <a16:colId xmlns:a16="http://schemas.microsoft.com/office/drawing/2014/main" val="4044665608"/>
                    </a:ext>
                  </a:extLst>
                </a:gridCol>
                <a:gridCol w="1080000">
                  <a:extLst>
                    <a:ext uri="{9D8B030D-6E8A-4147-A177-3AD203B41FA5}">
                      <a16:colId xmlns:a16="http://schemas.microsoft.com/office/drawing/2014/main" val="3402796374"/>
                    </a:ext>
                  </a:extLst>
                </a:gridCol>
                <a:gridCol w="1800000">
                  <a:extLst>
                    <a:ext uri="{9D8B030D-6E8A-4147-A177-3AD203B41FA5}">
                      <a16:colId xmlns:a16="http://schemas.microsoft.com/office/drawing/2014/main" val="3032355764"/>
                    </a:ext>
                  </a:extLst>
                </a:gridCol>
              </a:tblGrid>
              <a:tr h="356355">
                <a:tc>
                  <a:txBody>
                    <a:bodyPr/>
                    <a:lstStyle/>
                    <a:p>
                      <a:pPr algn="ctr"/>
                      <a:r>
                        <a:rPr lang="el-GR" sz="2000">
                          <a:solidFill>
                            <a:schemeClr val="bg1"/>
                          </a:solidFill>
                        </a:rPr>
                        <a:t>ω1</a:t>
                      </a:r>
                      <a:r>
                        <a:rPr lang="de-DE" sz="2000">
                          <a:solidFill>
                            <a:schemeClr val="bg1"/>
                          </a:solidFill>
                        </a:rPr>
                        <a:t> [Hz]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r>
                        <a:rPr lang="el-GR" sz="2000">
                          <a:solidFill>
                            <a:schemeClr val="bg1"/>
                          </a:solidFill>
                        </a:rPr>
                        <a:t>ω2</a:t>
                      </a:r>
                      <a:r>
                        <a:rPr lang="de-DE" sz="2000">
                          <a:solidFill>
                            <a:schemeClr val="bg1"/>
                          </a:solidFill>
                        </a:rPr>
                        <a:t> [Hz]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el-GR" sz="2000">
                          <a:solidFill>
                            <a:schemeClr val="bg1"/>
                          </a:solidFill>
                        </a:rPr>
                        <a:t>ω3</a:t>
                      </a:r>
                      <a:r>
                        <a:rPr lang="de-DE" sz="2000">
                          <a:solidFill>
                            <a:schemeClr val="bg1"/>
                          </a:solidFill>
                        </a:rPr>
                        <a:t> [Hz]</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err="1">
                          <a:solidFill>
                            <a:schemeClr val="bg1"/>
                          </a:solidFill>
                        </a:rPr>
                        <a:t>Weight</a:t>
                      </a:r>
                      <a:r>
                        <a:rPr lang="de-DE" sz="2000">
                          <a:solidFill>
                            <a:schemeClr val="bg1"/>
                          </a:solidFill>
                        </a:rPr>
                        <a:t> [kg]</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863900389"/>
                  </a:ext>
                </a:extLst>
              </a:tr>
              <a:tr h="360000">
                <a:tc>
                  <a:txBody>
                    <a:bodyPr/>
                    <a:lstStyle/>
                    <a:p>
                      <a:pPr algn="ctr"/>
                      <a:r>
                        <a:rPr lang="de-DE" sz="2000">
                          <a:solidFill>
                            <a:srgbClr val="0C234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144394"/>
                  </a:ext>
                </a:extLst>
              </a:tr>
            </a:tbl>
          </a:graphicData>
        </a:graphic>
      </p:graphicFrame>
      <p:graphicFrame>
        <p:nvGraphicFramePr>
          <p:cNvPr id="58" name="Tabelle 57">
            <a:extLst>
              <a:ext uri="{FF2B5EF4-FFF2-40B4-BE49-F238E27FC236}">
                <a16:creationId xmlns:a16="http://schemas.microsoft.com/office/drawing/2014/main" id="{C45E9E36-B264-BBC0-C221-331D437E4556}"/>
              </a:ext>
            </a:extLst>
          </p:cNvPr>
          <p:cNvGraphicFramePr>
            <a:graphicFrameLocks noGrp="1"/>
          </p:cNvGraphicFramePr>
          <p:nvPr>
            <p:extLst>
              <p:ext uri="{D42A27DB-BD31-4B8C-83A1-F6EECF244321}">
                <p14:modId xmlns:p14="http://schemas.microsoft.com/office/powerpoint/2010/main" val="3476060632"/>
              </p:ext>
            </p:extLst>
          </p:nvPr>
        </p:nvGraphicFramePr>
        <p:xfrm>
          <a:off x="15914564" y="22105185"/>
          <a:ext cx="3240000" cy="2908950"/>
        </p:xfrm>
        <a:graphic>
          <a:graphicData uri="http://schemas.openxmlformats.org/drawingml/2006/table">
            <a:tbl>
              <a:tblPr firstRow="1" bandRow="1">
                <a:tableStyleId>{5C22544A-7EE6-4342-B048-85BDC9FD1C3A}</a:tableStyleId>
              </a:tblPr>
              <a:tblGrid>
                <a:gridCol w="810000">
                  <a:extLst>
                    <a:ext uri="{9D8B030D-6E8A-4147-A177-3AD203B41FA5}">
                      <a16:colId xmlns:a16="http://schemas.microsoft.com/office/drawing/2014/main" val="273070516"/>
                    </a:ext>
                  </a:extLst>
                </a:gridCol>
                <a:gridCol w="810000">
                  <a:extLst>
                    <a:ext uri="{9D8B030D-6E8A-4147-A177-3AD203B41FA5}">
                      <a16:colId xmlns:a16="http://schemas.microsoft.com/office/drawing/2014/main" val="4044665608"/>
                    </a:ext>
                  </a:extLst>
                </a:gridCol>
                <a:gridCol w="810000">
                  <a:extLst>
                    <a:ext uri="{9D8B030D-6E8A-4147-A177-3AD203B41FA5}">
                      <a16:colId xmlns:a16="http://schemas.microsoft.com/office/drawing/2014/main" val="3402796374"/>
                    </a:ext>
                  </a:extLst>
                </a:gridCol>
                <a:gridCol w="810000">
                  <a:extLst>
                    <a:ext uri="{9D8B030D-6E8A-4147-A177-3AD203B41FA5}">
                      <a16:colId xmlns:a16="http://schemas.microsoft.com/office/drawing/2014/main" val="889929104"/>
                    </a:ext>
                  </a:extLst>
                </a:gridCol>
              </a:tblGrid>
              <a:tr h="227247">
                <a:tc gridSpan="4">
                  <a:txBody>
                    <a:bodyPr/>
                    <a:lstStyle/>
                    <a:p>
                      <a:pPr algn="ctr"/>
                      <a:r>
                        <a:rPr lang="de-DE" sz="2000">
                          <a:solidFill>
                            <a:schemeClr val="bg1"/>
                          </a:solidFill>
                        </a:rPr>
                        <a:t>Optimal </a:t>
                      </a:r>
                      <a:r>
                        <a:rPr lang="de-DE" sz="2000" err="1">
                          <a:solidFill>
                            <a:schemeClr val="bg1"/>
                          </a:solidFill>
                        </a:rPr>
                        <a:t>cross</a:t>
                      </a:r>
                      <a:r>
                        <a:rPr lang="de-DE" sz="2000">
                          <a:solidFill>
                            <a:schemeClr val="bg1"/>
                          </a:solidFill>
                        </a:rPr>
                        <a:t> </a:t>
                      </a:r>
                      <a:r>
                        <a:rPr lang="de-DE" sz="2000" err="1">
                          <a:solidFill>
                            <a:schemeClr val="bg1"/>
                          </a:solidFill>
                        </a:rPr>
                        <a:t>sections</a:t>
                      </a:r>
                      <a:endParaRPr lang="de-DE" sz="200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hMerge="1">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endParaRPr lang="de-DE"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hMerge="1">
                  <a:txBody>
                    <a:bodyPr/>
                    <a:lstStyle/>
                    <a:p>
                      <a:pPr algn="ct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hMerge="1">
                  <a:txBody>
                    <a:bodyPr/>
                    <a:lstStyle/>
                    <a:p>
                      <a:pPr algn="ct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1172034882"/>
                  </a:ext>
                </a:extLst>
              </a:tr>
              <a:tr h="356355">
                <a:tc>
                  <a:txBody>
                    <a:bodyPr/>
                    <a:lstStyle/>
                    <a:p>
                      <a:pPr algn="ctr"/>
                      <a:r>
                        <a:rPr lang="de-DE" sz="1200">
                          <a:solidFill>
                            <a:schemeClr val="bg1"/>
                          </a:solidFill>
                        </a:rPr>
                        <a:t>A1</a:t>
                      </a:r>
                    </a:p>
                  </a:txBody>
                  <a:tcPr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endParaRPr lang="de-DE" sz="12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endParaRPr lang="el-GR" sz="12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endParaRPr lang="el-GR" sz="12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863900389"/>
                  </a:ext>
                </a:extLst>
              </a:tr>
              <a:tr h="356355">
                <a:tc>
                  <a:txBody>
                    <a:bodyPr/>
                    <a:lstStyle/>
                    <a:p>
                      <a:pPr algn="ctr"/>
                      <a:endParaRPr lang="de-DE" sz="1200">
                        <a:solidFill>
                          <a:schemeClr val="bg1"/>
                        </a:solidFill>
                      </a:endParaRPr>
                    </a:p>
                  </a:txBody>
                  <a:tcPr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endParaRPr lang="de-DE" sz="12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endParaRPr lang="el-GR" sz="12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endParaRPr lang="el-GR" sz="1200">
                        <a:solidFill>
                          <a:schemeClr val="bg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3592530634"/>
                  </a:ext>
                </a:extLst>
              </a:tr>
              <a:tr h="360000">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910289"/>
                  </a:ext>
                </a:extLst>
              </a:tr>
              <a:tr h="360000">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172780"/>
                  </a:ext>
                </a:extLst>
              </a:tr>
              <a:tr h="360000">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0268634"/>
                  </a:ext>
                </a:extLst>
              </a:tr>
              <a:tr h="360000">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8952427"/>
                  </a:ext>
                </a:extLst>
              </a:tr>
              <a:tr h="360000">
                <a:tc>
                  <a:txBody>
                    <a:bodyPr/>
                    <a:lstStyle/>
                    <a:p>
                      <a:pPr algn="ctr"/>
                      <a:r>
                        <a:rPr lang="de-DE" sz="1200">
                          <a:solidFill>
                            <a:srgbClr val="0C2340"/>
                          </a:solidFill>
                        </a:rPr>
                        <a: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200">
                          <a:solidFill>
                            <a:srgbClr val="0C2340"/>
                          </a:solidFill>
                        </a:rPr>
                        <a: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200">
                          <a:solidFill>
                            <a:srgbClr val="0C2340"/>
                          </a:solidFill>
                        </a:rPr>
                        <a: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de-DE" sz="1200">
                        <a:solidFill>
                          <a:srgbClr val="0C2340"/>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144394"/>
                  </a:ext>
                </a:extLst>
              </a:tr>
            </a:tbl>
          </a:graphicData>
        </a:graphic>
      </p:graphicFrame>
      <p:pic>
        <p:nvPicPr>
          <p:cNvPr id="60" name="Grafik 59" descr="Ein Bild, das Text, Diagramm, Reihe, Screenshot enthält.&#10;&#10;Automatisch generierte Beschreibung">
            <a:extLst>
              <a:ext uri="{FF2B5EF4-FFF2-40B4-BE49-F238E27FC236}">
                <a16:creationId xmlns:a16="http://schemas.microsoft.com/office/drawing/2014/main" id="{4F71CFB7-53AA-C2A9-F67A-3777F21395A8}"/>
              </a:ext>
            </a:extLst>
          </p:cNvPr>
          <p:cNvPicPr>
            <a:picLocks noChangeAspect="1"/>
          </p:cNvPicPr>
          <p:nvPr/>
        </p:nvPicPr>
        <p:blipFill>
          <a:blip r:embed="rId5"/>
          <a:stretch>
            <a:fillRect/>
          </a:stretch>
        </p:blipFill>
        <p:spPr>
          <a:xfrm>
            <a:off x="10232526" y="9334424"/>
            <a:ext cx="4500000" cy="2232001"/>
          </a:xfrm>
          <a:prstGeom prst="rect">
            <a:avLst/>
          </a:prstGeom>
        </p:spPr>
      </p:pic>
      <p:pic>
        <p:nvPicPr>
          <p:cNvPr id="69" name="Grafik 68" descr="Ein Bild, das Text, Diagramm, Reihe, Plan enthält.&#10;&#10;Automatisch generierte Beschreibung">
            <a:extLst>
              <a:ext uri="{FF2B5EF4-FFF2-40B4-BE49-F238E27FC236}">
                <a16:creationId xmlns:a16="http://schemas.microsoft.com/office/drawing/2014/main" id="{C7FEC045-4D66-ECAE-271F-6795342AF016}"/>
              </a:ext>
            </a:extLst>
          </p:cNvPr>
          <p:cNvPicPr>
            <a:picLocks noChangeAspect="1"/>
          </p:cNvPicPr>
          <p:nvPr/>
        </p:nvPicPr>
        <p:blipFill>
          <a:blip r:embed="rId6"/>
          <a:stretch>
            <a:fillRect/>
          </a:stretch>
        </p:blipFill>
        <p:spPr>
          <a:xfrm>
            <a:off x="14793438" y="9318793"/>
            <a:ext cx="4500000" cy="2230457"/>
          </a:xfrm>
          <a:prstGeom prst="rect">
            <a:avLst/>
          </a:prstGeom>
        </p:spPr>
      </p:pic>
      <p:pic>
        <p:nvPicPr>
          <p:cNvPr id="88" name="Grafik 87" descr="Ein Bild, das Text, Reihe, Diagramm, parallel enthält.&#10;&#10;Automatisch generierte Beschreibung">
            <a:extLst>
              <a:ext uri="{FF2B5EF4-FFF2-40B4-BE49-F238E27FC236}">
                <a16:creationId xmlns:a16="http://schemas.microsoft.com/office/drawing/2014/main" id="{5B2EF90D-C9E3-AE0E-03F0-67ED47631E2E}"/>
              </a:ext>
            </a:extLst>
          </p:cNvPr>
          <p:cNvPicPr>
            <a:picLocks noChangeAspect="1"/>
          </p:cNvPicPr>
          <p:nvPr/>
        </p:nvPicPr>
        <p:blipFill>
          <a:blip r:embed="rId7"/>
          <a:srcRect l="6030" t="3833"/>
          <a:stretch/>
        </p:blipFill>
        <p:spPr>
          <a:xfrm>
            <a:off x="15119998" y="7264713"/>
            <a:ext cx="4140002" cy="1976374"/>
          </a:xfrm>
          <a:prstGeom prst="rect">
            <a:avLst/>
          </a:prstGeom>
        </p:spPr>
      </p:pic>
      <p:pic>
        <p:nvPicPr>
          <p:cNvPr id="93" name="Grafik 92" descr="Ein Bild, das Reihe, Diagramm, parallel, Schrift enthält.&#10;&#10;Automatisch generierte Beschreibung">
            <a:extLst>
              <a:ext uri="{FF2B5EF4-FFF2-40B4-BE49-F238E27FC236}">
                <a16:creationId xmlns:a16="http://schemas.microsoft.com/office/drawing/2014/main" id="{AAA023D8-D4CE-3E51-6424-C9866FCC8358}"/>
              </a:ext>
            </a:extLst>
          </p:cNvPr>
          <p:cNvPicPr>
            <a:picLocks noChangeAspect="1"/>
          </p:cNvPicPr>
          <p:nvPr/>
        </p:nvPicPr>
        <p:blipFill>
          <a:blip r:embed="rId8"/>
          <a:srcRect t="6934" b="19656"/>
          <a:stretch/>
        </p:blipFill>
        <p:spPr>
          <a:xfrm>
            <a:off x="10260000" y="12000255"/>
            <a:ext cx="4680000" cy="1269667"/>
          </a:xfrm>
          <a:prstGeom prst="rect">
            <a:avLst/>
          </a:prstGeom>
        </p:spPr>
      </p:pic>
      <p:graphicFrame>
        <p:nvGraphicFramePr>
          <p:cNvPr id="94" name="Tabelle 93">
            <a:extLst>
              <a:ext uri="{FF2B5EF4-FFF2-40B4-BE49-F238E27FC236}">
                <a16:creationId xmlns:a16="http://schemas.microsoft.com/office/drawing/2014/main" id="{5C62DF78-9AD0-352A-DFDC-9148A153B42E}"/>
              </a:ext>
            </a:extLst>
          </p:cNvPr>
          <p:cNvGraphicFramePr>
            <a:graphicFrameLocks noGrp="1"/>
          </p:cNvGraphicFramePr>
          <p:nvPr>
            <p:extLst>
              <p:ext uri="{D42A27DB-BD31-4B8C-83A1-F6EECF244321}">
                <p14:modId xmlns:p14="http://schemas.microsoft.com/office/powerpoint/2010/main" val="1132674567"/>
              </p:ext>
            </p:extLst>
          </p:nvPr>
        </p:nvGraphicFramePr>
        <p:xfrm>
          <a:off x="10260000" y="13320000"/>
          <a:ext cx="4680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73070516"/>
                    </a:ext>
                  </a:extLst>
                </a:gridCol>
                <a:gridCol w="1080000">
                  <a:extLst>
                    <a:ext uri="{9D8B030D-6E8A-4147-A177-3AD203B41FA5}">
                      <a16:colId xmlns:a16="http://schemas.microsoft.com/office/drawing/2014/main" val="4044665608"/>
                    </a:ext>
                  </a:extLst>
                </a:gridCol>
                <a:gridCol w="1080000">
                  <a:extLst>
                    <a:ext uri="{9D8B030D-6E8A-4147-A177-3AD203B41FA5}">
                      <a16:colId xmlns:a16="http://schemas.microsoft.com/office/drawing/2014/main" val="3402796374"/>
                    </a:ext>
                  </a:extLst>
                </a:gridCol>
                <a:gridCol w="1440000">
                  <a:extLst>
                    <a:ext uri="{9D8B030D-6E8A-4147-A177-3AD203B41FA5}">
                      <a16:colId xmlns:a16="http://schemas.microsoft.com/office/drawing/2014/main" val="3032355764"/>
                    </a:ext>
                  </a:extLst>
                </a:gridCol>
              </a:tblGrid>
              <a:tr h="356355">
                <a:tc>
                  <a:txBody>
                    <a:bodyPr/>
                    <a:lstStyle/>
                    <a:p>
                      <a:pPr algn="ctr"/>
                      <a:r>
                        <a:rPr lang="el-GR" sz="2000">
                          <a:solidFill>
                            <a:schemeClr val="bg1"/>
                          </a:solidFill>
                        </a:rPr>
                        <a:t>ω1</a:t>
                      </a:r>
                      <a:r>
                        <a:rPr lang="de-DE" sz="2000">
                          <a:solidFill>
                            <a:schemeClr val="bg1"/>
                          </a:solidFill>
                        </a:rPr>
                        <a:t> [Hz]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marL="0" marR="0" lvl="0" indent="0" algn="ctr" defTabSz="2141858" rtl="0" eaLnBrk="1" fontAlgn="auto" latinLnBrk="0" hangingPunct="1">
                        <a:lnSpc>
                          <a:spcPct val="100000"/>
                        </a:lnSpc>
                        <a:spcBef>
                          <a:spcPts val="0"/>
                        </a:spcBef>
                        <a:spcAft>
                          <a:spcPts val="0"/>
                        </a:spcAft>
                        <a:buClrTx/>
                        <a:buSzTx/>
                        <a:buFontTx/>
                        <a:buNone/>
                        <a:tabLst/>
                        <a:defRPr/>
                      </a:pPr>
                      <a:r>
                        <a:rPr lang="el-GR" sz="2000">
                          <a:solidFill>
                            <a:schemeClr val="bg1"/>
                          </a:solidFill>
                        </a:rPr>
                        <a:t>ω2</a:t>
                      </a:r>
                      <a:r>
                        <a:rPr lang="de-DE" sz="2000">
                          <a:solidFill>
                            <a:schemeClr val="bg1"/>
                          </a:solidFill>
                        </a:rPr>
                        <a:t> [Hz]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el-GR" sz="2000">
                          <a:solidFill>
                            <a:schemeClr val="bg1"/>
                          </a:solidFill>
                        </a:rPr>
                        <a:t>ω3</a:t>
                      </a:r>
                      <a:r>
                        <a:rPr lang="de-DE" sz="2000">
                          <a:solidFill>
                            <a:schemeClr val="bg1"/>
                          </a:solidFill>
                        </a:rPr>
                        <a:t> [Hz]</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tc>
                  <a:txBody>
                    <a:bodyPr/>
                    <a:lstStyle/>
                    <a:p>
                      <a:pPr algn="ctr"/>
                      <a:r>
                        <a:rPr lang="de-DE" sz="2000" err="1">
                          <a:solidFill>
                            <a:schemeClr val="bg1"/>
                          </a:solidFill>
                        </a:rPr>
                        <a:t>Weight</a:t>
                      </a:r>
                      <a:r>
                        <a:rPr lang="de-DE" sz="2000">
                          <a:solidFill>
                            <a:schemeClr val="bg1"/>
                          </a:solidFill>
                        </a:rPr>
                        <a:t> [kg]</a:t>
                      </a:r>
                      <a:endParaRPr lang="el-GR" sz="20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5C5C"/>
                    </a:solidFill>
                  </a:tcPr>
                </a:tc>
                <a:extLst>
                  <a:ext uri="{0D108BD9-81ED-4DB2-BD59-A6C34878D82A}">
                    <a16:rowId xmlns:a16="http://schemas.microsoft.com/office/drawing/2014/main" val="863900389"/>
                  </a:ext>
                </a:extLst>
              </a:tr>
              <a:tr h="360000">
                <a:tc>
                  <a:txBody>
                    <a:bodyPr/>
                    <a:lstStyle/>
                    <a:p>
                      <a:pPr algn="ctr"/>
                      <a:r>
                        <a:rPr lang="de-DE" sz="2000">
                          <a:solidFill>
                            <a:srgbClr val="0C2340"/>
                          </a:solidFill>
                        </a:rPr>
                        <a:t>19.895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50.193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75.971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a:solidFill>
                            <a:srgbClr val="0C2340"/>
                          </a:solidFill>
                        </a:rPr>
                        <a:t>407.806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144394"/>
                  </a:ext>
                </a:extLst>
              </a:tr>
            </a:tbl>
          </a:graphicData>
        </a:graphic>
      </p:graphicFrame>
      <p:pic>
        <p:nvPicPr>
          <p:cNvPr id="96" name="Grafik 95" descr="Ein Bild, das Text, Screenshot, Reihe, Diagramm enthält.&#10;&#10;Automatisch generierte Beschreibung">
            <a:extLst>
              <a:ext uri="{FF2B5EF4-FFF2-40B4-BE49-F238E27FC236}">
                <a16:creationId xmlns:a16="http://schemas.microsoft.com/office/drawing/2014/main" id="{A769194C-0FBB-744F-741F-7B6A0E3CA6F7}"/>
              </a:ext>
            </a:extLst>
          </p:cNvPr>
          <p:cNvPicPr>
            <a:picLocks noChangeAspect="1"/>
          </p:cNvPicPr>
          <p:nvPr/>
        </p:nvPicPr>
        <p:blipFill>
          <a:blip r:embed="rId9"/>
          <a:stretch>
            <a:fillRect/>
          </a:stretch>
        </p:blipFill>
        <p:spPr>
          <a:xfrm>
            <a:off x="15209999" y="12266501"/>
            <a:ext cx="4140000" cy="2006842"/>
          </a:xfrm>
          <a:prstGeom prst="rect">
            <a:avLst/>
          </a:prstGeom>
        </p:spPr>
      </p:pic>
      <p:pic>
        <p:nvPicPr>
          <p:cNvPr id="109" name="Grafik 108" descr="Ein Bild, das Text, Diagramm, Reihe, Zahl enthält.&#10;&#10;Automatisch generierte Beschreibung">
            <a:extLst>
              <a:ext uri="{FF2B5EF4-FFF2-40B4-BE49-F238E27FC236}">
                <a16:creationId xmlns:a16="http://schemas.microsoft.com/office/drawing/2014/main" id="{8F6F3890-D6F1-3783-028C-E43177669248}"/>
              </a:ext>
            </a:extLst>
          </p:cNvPr>
          <p:cNvPicPr>
            <a:picLocks noChangeAspect="1"/>
          </p:cNvPicPr>
          <p:nvPr/>
        </p:nvPicPr>
        <p:blipFill>
          <a:blip r:embed="rId10"/>
          <a:stretch>
            <a:fillRect/>
          </a:stretch>
        </p:blipFill>
        <p:spPr>
          <a:xfrm>
            <a:off x="14818924" y="14333976"/>
            <a:ext cx="4500000" cy="2226024"/>
          </a:xfrm>
          <a:prstGeom prst="rect">
            <a:avLst/>
          </a:prstGeom>
        </p:spPr>
      </p:pic>
      <p:sp>
        <p:nvSpPr>
          <p:cNvPr id="113" name="Abgerundetes Rechteck 85">
            <a:extLst>
              <a:ext uri="{FF2B5EF4-FFF2-40B4-BE49-F238E27FC236}">
                <a16:creationId xmlns:a16="http://schemas.microsoft.com/office/drawing/2014/main" id="{8D55ADA1-BCE7-087E-9C58-0A72D8B7CBBF}"/>
              </a:ext>
            </a:extLst>
          </p:cNvPr>
          <p:cNvSpPr/>
          <p:nvPr/>
        </p:nvSpPr>
        <p:spPr>
          <a:xfrm>
            <a:off x="467526" y="21528000"/>
            <a:ext cx="3905912" cy="5784102"/>
          </a:xfrm>
          <a:prstGeom prst="roundRect">
            <a:avLst>
              <a:gd name="adj" fmla="val 6302"/>
            </a:avLst>
          </a:prstGeom>
          <a:noFill/>
          <a:ln w="44450">
            <a:solidFill>
              <a:srgbClr val="0C234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a:p>
            <a:pPr algn="ctr"/>
            <a:endParaRPr lang="de-DE" sz="2500">
              <a:solidFill>
                <a:srgbClr val="0C2340"/>
              </a:solidFill>
            </a:endParaRPr>
          </a:p>
        </p:txBody>
      </p:sp>
    </p:spTree>
    <p:extLst>
      <p:ext uri="{BB962C8B-B14F-4D97-AF65-F5344CB8AC3E}">
        <p14:creationId xmlns:p14="http://schemas.microsoft.com/office/powerpoint/2010/main" val="20687820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489D3754A52E4D9F0FA93A823B14E2" ma:contentTypeVersion="1" ma:contentTypeDescription="Een nieuw document maken." ma:contentTypeScope="" ma:versionID="2acf7a5dd29810adbf05a6c539dc92fe">
  <xsd:schema xmlns:xsd="http://www.w3.org/2001/XMLSchema" xmlns:xs="http://www.w3.org/2001/XMLSchema" xmlns:p="http://schemas.microsoft.com/office/2006/metadata/properties" xmlns:ns3="0387719b-ad3a-4d91-a574-c735072de95b" targetNamespace="http://schemas.microsoft.com/office/2006/metadata/properties" ma:root="true" ma:fieldsID="7e35c38b74a9b3ccc521943d9f296629" ns3:_="">
    <xsd:import namespace="0387719b-ad3a-4d91-a574-c735072de95b"/>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87719b-ad3a-4d91-a574-c735072de95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209A52-5040-4100-A6DB-BF2496652389}">
  <ds:schemaRefs>
    <ds:schemaRef ds:uri="0387719b-ad3a-4d91-a574-c735072de9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BB3E36-417B-4AFF-88BB-58005F96596B}">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0387719b-ad3a-4d91-a574-c735072de95b"/>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14D42E13-978C-48EA-B1B9-E0F479527C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1772</Words>
  <Application>Microsoft Office PowerPoint</Application>
  <PresentationFormat>Benutzerdefiniert</PresentationFormat>
  <Paragraphs>302</Paragraphs>
  <Slides>2</Slides>
  <Notes>0</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vt:i4>
      </vt:variant>
    </vt:vector>
  </HeadingPairs>
  <TitlesOfParts>
    <vt:vector size="7" baseType="lpstr">
      <vt:lpstr>Arial</vt:lpstr>
      <vt:lpstr>Calibri</vt:lpstr>
      <vt:lpstr>Calibri Light</vt:lpstr>
      <vt:lpstr>Cambria Math</vt:lpstr>
      <vt:lpstr>Office Theme</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Franziska A</dc:creator>
  <cp:lastModifiedBy>Franziska Albrecht</cp:lastModifiedBy>
  <cp:revision>2</cp:revision>
  <cp:lastPrinted>2024-02-28T15:08:35Z</cp:lastPrinted>
  <dcterms:created xsi:type="dcterms:W3CDTF">2024-02-28T07:01:42Z</dcterms:created>
  <dcterms:modified xsi:type="dcterms:W3CDTF">2025-01-30T16:33:03Z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0x010100E8489D3754A52E4D9F0FA93A823B14E2</vt:lpwstr>
  </property>
</Properties>
</file>